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3" r:id="rId5"/>
    <p:sldMasterId id="2147483706" r:id="rId6"/>
  </p:sldMasterIdLst>
  <p:notesMasterIdLst>
    <p:notesMasterId r:id="rId187"/>
  </p:notesMasterIdLst>
  <p:sldIdLst>
    <p:sldId id="283" r:id="rId7"/>
    <p:sldId id="544" r:id="rId8"/>
    <p:sldId id="294" r:id="rId9"/>
    <p:sldId id="295" r:id="rId10"/>
    <p:sldId id="531" r:id="rId11"/>
    <p:sldId id="297" r:id="rId12"/>
    <p:sldId id="514" r:id="rId13"/>
    <p:sldId id="304" r:id="rId14"/>
    <p:sldId id="305" r:id="rId15"/>
    <p:sldId id="306" r:id="rId16"/>
    <p:sldId id="517" r:id="rId17"/>
    <p:sldId id="516" r:id="rId18"/>
    <p:sldId id="325" r:id="rId19"/>
    <p:sldId id="518" r:id="rId20"/>
    <p:sldId id="530" r:id="rId21"/>
    <p:sldId id="532" r:id="rId22"/>
    <p:sldId id="533" r:id="rId23"/>
    <p:sldId id="534" r:id="rId24"/>
    <p:sldId id="536" r:id="rId25"/>
    <p:sldId id="539" r:id="rId26"/>
    <p:sldId id="502" r:id="rId27"/>
    <p:sldId id="315" r:id="rId28"/>
    <p:sldId id="317" r:id="rId29"/>
    <p:sldId id="316" r:id="rId30"/>
    <p:sldId id="318" r:id="rId31"/>
    <p:sldId id="545" r:id="rId32"/>
    <p:sldId id="546" r:id="rId33"/>
    <p:sldId id="321" r:id="rId34"/>
    <p:sldId id="322" r:id="rId35"/>
    <p:sldId id="323" r:id="rId36"/>
    <p:sldId id="329" r:id="rId37"/>
    <p:sldId id="324" r:id="rId38"/>
    <p:sldId id="547" r:id="rId39"/>
    <p:sldId id="520" r:id="rId40"/>
    <p:sldId id="550" r:id="rId41"/>
    <p:sldId id="403" r:id="rId42"/>
    <p:sldId id="404" r:id="rId43"/>
    <p:sldId id="333" r:id="rId44"/>
    <p:sldId id="334" r:id="rId45"/>
    <p:sldId id="336" r:id="rId46"/>
    <p:sldId id="405" r:id="rId47"/>
    <p:sldId id="406" r:id="rId48"/>
    <p:sldId id="337" r:id="rId49"/>
    <p:sldId id="339" r:id="rId50"/>
    <p:sldId id="407" r:id="rId51"/>
    <p:sldId id="521" r:id="rId52"/>
    <p:sldId id="408" r:id="rId53"/>
    <p:sldId id="343" r:id="rId54"/>
    <p:sldId id="346" r:id="rId55"/>
    <p:sldId id="522" r:id="rId56"/>
    <p:sldId id="387" r:id="rId57"/>
    <p:sldId id="388" r:id="rId58"/>
    <p:sldId id="393" r:id="rId59"/>
    <p:sldId id="394" r:id="rId60"/>
    <p:sldId id="395" r:id="rId61"/>
    <p:sldId id="396" r:id="rId62"/>
    <p:sldId id="397" r:id="rId63"/>
    <p:sldId id="390" r:id="rId64"/>
    <p:sldId id="398" r:id="rId65"/>
    <p:sldId id="399" r:id="rId66"/>
    <p:sldId id="400" r:id="rId67"/>
    <p:sldId id="409" r:id="rId68"/>
    <p:sldId id="410" r:id="rId69"/>
    <p:sldId id="411" r:id="rId70"/>
    <p:sldId id="412" r:id="rId71"/>
    <p:sldId id="413" r:id="rId72"/>
    <p:sldId id="414" r:id="rId73"/>
    <p:sldId id="416" r:id="rId74"/>
    <p:sldId id="417" r:id="rId75"/>
    <p:sldId id="350" r:id="rId76"/>
    <p:sldId id="351" r:id="rId77"/>
    <p:sldId id="421" r:id="rId78"/>
    <p:sldId id="422" r:id="rId79"/>
    <p:sldId id="424" r:id="rId80"/>
    <p:sldId id="425" r:id="rId81"/>
    <p:sldId id="426" r:id="rId82"/>
    <p:sldId id="549" r:id="rId83"/>
    <p:sldId id="427" r:id="rId84"/>
    <p:sldId id="523" r:id="rId85"/>
    <p:sldId id="428" r:id="rId86"/>
    <p:sldId id="429" r:id="rId87"/>
    <p:sldId id="430" r:id="rId88"/>
    <p:sldId id="431" r:id="rId89"/>
    <p:sldId id="354" r:id="rId90"/>
    <p:sldId id="432" r:id="rId91"/>
    <p:sldId id="355" r:id="rId92"/>
    <p:sldId id="524" r:id="rId93"/>
    <p:sldId id="361" r:id="rId94"/>
    <p:sldId id="433" r:id="rId95"/>
    <p:sldId id="360" r:id="rId96"/>
    <p:sldId id="434" r:id="rId97"/>
    <p:sldId id="435" r:id="rId98"/>
    <p:sldId id="436" r:id="rId99"/>
    <p:sldId id="525" r:id="rId100"/>
    <p:sldId id="437" r:id="rId101"/>
    <p:sldId id="438" r:id="rId102"/>
    <p:sldId id="439" r:id="rId103"/>
    <p:sldId id="440" r:id="rId104"/>
    <p:sldId id="441" r:id="rId105"/>
    <p:sldId id="442" r:id="rId106"/>
    <p:sldId id="444" r:id="rId107"/>
    <p:sldId id="443" r:id="rId108"/>
    <p:sldId id="445" r:id="rId109"/>
    <p:sldId id="446" r:id="rId110"/>
    <p:sldId id="526" r:id="rId111"/>
    <p:sldId id="447" r:id="rId112"/>
    <p:sldId id="448" r:id="rId113"/>
    <p:sldId id="449" r:id="rId114"/>
    <p:sldId id="452" r:id="rId115"/>
    <p:sldId id="527" r:id="rId116"/>
    <p:sldId id="453" r:id="rId117"/>
    <p:sldId id="454" r:id="rId118"/>
    <p:sldId id="528" r:id="rId119"/>
    <p:sldId id="467" r:id="rId120"/>
    <p:sldId id="456" r:id="rId121"/>
    <p:sldId id="458" r:id="rId122"/>
    <p:sldId id="457" r:id="rId123"/>
    <p:sldId id="459" r:id="rId124"/>
    <p:sldId id="460" r:id="rId125"/>
    <p:sldId id="461" r:id="rId126"/>
    <p:sldId id="462" r:id="rId127"/>
    <p:sldId id="463" r:id="rId128"/>
    <p:sldId id="465" r:id="rId129"/>
    <p:sldId id="466" r:id="rId130"/>
    <p:sldId id="468" r:id="rId131"/>
    <p:sldId id="469" r:id="rId132"/>
    <p:sldId id="470" r:id="rId133"/>
    <p:sldId id="471" r:id="rId134"/>
    <p:sldId id="472" r:id="rId135"/>
    <p:sldId id="473" r:id="rId136"/>
    <p:sldId id="474" r:id="rId137"/>
    <p:sldId id="475" r:id="rId138"/>
    <p:sldId id="477" r:id="rId139"/>
    <p:sldId id="476" r:id="rId140"/>
    <p:sldId id="478" r:id="rId141"/>
    <p:sldId id="479" r:id="rId142"/>
    <p:sldId id="480" r:id="rId143"/>
    <p:sldId id="481" r:id="rId144"/>
    <p:sldId id="482" r:id="rId145"/>
    <p:sldId id="529" r:id="rId146"/>
    <p:sldId id="551" r:id="rId147"/>
    <p:sldId id="552" r:id="rId148"/>
    <p:sldId id="553" r:id="rId149"/>
    <p:sldId id="554" r:id="rId150"/>
    <p:sldId id="555" r:id="rId151"/>
    <p:sldId id="556" r:id="rId152"/>
    <p:sldId id="557" r:id="rId153"/>
    <p:sldId id="558" r:id="rId154"/>
    <p:sldId id="559" r:id="rId155"/>
    <p:sldId id="560" r:id="rId156"/>
    <p:sldId id="561" r:id="rId157"/>
    <p:sldId id="570" r:id="rId158"/>
    <p:sldId id="571" r:id="rId159"/>
    <p:sldId id="572" r:id="rId160"/>
    <p:sldId id="573" r:id="rId161"/>
    <p:sldId id="574" r:id="rId162"/>
    <p:sldId id="593" r:id="rId163"/>
    <p:sldId id="594" r:id="rId164"/>
    <p:sldId id="597" r:id="rId165"/>
    <p:sldId id="598" r:id="rId166"/>
    <p:sldId id="599" r:id="rId167"/>
    <p:sldId id="575" r:id="rId168"/>
    <p:sldId id="595" r:id="rId169"/>
    <p:sldId id="596" r:id="rId170"/>
    <p:sldId id="577" r:id="rId171"/>
    <p:sldId id="578" r:id="rId172"/>
    <p:sldId id="579" r:id="rId173"/>
    <p:sldId id="580" r:id="rId174"/>
    <p:sldId id="581" r:id="rId175"/>
    <p:sldId id="582" r:id="rId176"/>
    <p:sldId id="583" r:id="rId177"/>
    <p:sldId id="584" r:id="rId178"/>
    <p:sldId id="585" r:id="rId179"/>
    <p:sldId id="586" r:id="rId180"/>
    <p:sldId id="588" r:id="rId181"/>
    <p:sldId id="589" r:id="rId182"/>
    <p:sldId id="590" r:id="rId183"/>
    <p:sldId id="591" r:id="rId184"/>
    <p:sldId id="592" r:id="rId185"/>
    <p:sldId id="280" r:id="rId1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093E204-7CA9-4C93-B046-DFA0B20D2E7F}">
          <p14:sldIdLst>
            <p14:sldId id="283"/>
            <p14:sldId id="544"/>
          </p14:sldIdLst>
        </p14:section>
        <p14:section name="Angular Big Picture" id="{EDEAE867-A6D8-445B-8108-53B72E8D7BB2}">
          <p14:sldIdLst>
            <p14:sldId id="294"/>
            <p14:sldId id="295"/>
            <p14:sldId id="531"/>
            <p14:sldId id="297"/>
            <p14:sldId id="514"/>
          </p14:sldIdLst>
        </p14:section>
        <p14:section name="Angular Getting Started" id="{44C398D7-D0CC-4D94-BC9B-3618B3C7CE6A}">
          <p14:sldIdLst>
            <p14:sldId id="304"/>
            <p14:sldId id="305"/>
            <p14:sldId id="306"/>
            <p14:sldId id="517"/>
            <p14:sldId id="516"/>
            <p14:sldId id="325"/>
          </p14:sldIdLst>
        </p14:section>
        <p14:section name="Angular Modules and Components" id="{5CA34083-B7D7-4DB9-9F8A-8B2B4CBBF5F0}">
          <p14:sldIdLst>
            <p14:sldId id="518"/>
            <p14:sldId id="530"/>
            <p14:sldId id="532"/>
            <p14:sldId id="533"/>
            <p14:sldId id="534"/>
            <p14:sldId id="536"/>
            <p14:sldId id="539"/>
            <p14:sldId id="502"/>
            <p14:sldId id="315"/>
            <p14:sldId id="317"/>
            <p14:sldId id="316"/>
            <p14:sldId id="318"/>
            <p14:sldId id="545"/>
            <p14:sldId id="546"/>
            <p14:sldId id="321"/>
            <p14:sldId id="322"/>
            <p14:sldId id="323"/>
            <p14:sldId id="329"/>
            <p14:sldId id="324"/>
            <p14:sldId id="547"/>
            <p14:sldId id="520"/>
          </p14:sldIdLst>
        </p14:section>
        <p14:section name="Data Binding" id="{84277F50-D6A2-4E16-B413-A7441F78364B}">
          <p14:sldIdLst>
            <p14:sldId id="550"/>
            <p14:sldId id="403"/>
            <p14:sldId id="404"/>
            <p14:sldId id="333"/>
            <p14:sldId id="334"/>
            <p14:sldId id="336"/>
            <p14:sldId id="405"/>
            <p14:sldId id="406"/>
            <p14:sldId id="337"/>
            <p14:sldId id="339"/>
            <p14:sldId id="407"/>
            <p14:sldId id="521"/>
          </p14:sldIdLst>
        </p14:section>
        <p14:section name="Pipes" id="{C5E14326-0FBF-4D2C-ADE1-12704AEB8879}">
          <p14:sldIdLst>
            <p14:sldId id="408"/>
            <p14:sldId id="343"/>
            <p14:sldId id="346"/>
            <p14:sldId id="522"/>
          </p14:sldIdLst>
        </p14:section>
        <p14:section name="Directives" id="{B8A43E0B-1982-4209-9C92-97CF881CFC5A}">
          <p14:sldIdLst>
            <p14:sldId id="387"/>
            <p14:sldId id="388"/>
            <p14:sldId id="393"/>
            <p14:sldId id="394"/>
            <p14:sldId id="395"/>
            <p14:sldId id="396"/>
            <p14:sldId id="397"/>
            <p14:sldId id="390"/>
            <p14:sldId id="398"/>
            <p14:sldId id="399"/>
            <p14:sldId id="400"/>
            <p14:sldId id="409"/>
            <p14:sldId id="410"/>
            <p14:sldId id="411"/>
            <p14:sldId id="412"/>
            <p14:sldId id="413"/>
            <p14:sldId id="414"/>
            <p14:sldId id="416"/>
            <p14:sldId id="417"/>
            <p14:sldId id="350"/>
            <p14:sldId id="351"/>
            <p14:sldId id="421"/>
            <p14:sldId id="422"/>
            <p14:sldId id="424"/>
            <p14:sldId id="425"/>
            <p14:sldId id="426"/>
            <p14:sldId id="549"/>
            <p14:sldId id="427"/>
            <p14:sldId id="523"/>
          </p14:sldIdLst>
        </p14:section>
        <p14:section name="Services" id="{E2EDEEA9-BAC9-4ACF-90CD-32A2E9EE6FC3}">
          <p14:sldIdLst>
            <p14:sldId id="428"/>
            <p14:sldId id="429"/>
            <p14:sldId id="430"/>
            <p14:sldId id="431"/>
            <p14:sldId id="354"/>
            <p14:sldId id="432"/>
            <p14:sldId id="355"/>
            <p14:sldId id="524"/>
          </p14:sldIdLst>
        </p14:section>
        <p14:section name="Http" id="{D293B6E7-10F4-4BD9-AEBE-2D44F6E2C046}">
          <p14:sldIdLst>
            <p14:sldId id="361"/>
            <p14:sldId id="433"/>
            <p14:sldId id="360"/>
            <p14:sldId id="434"/>
            <p14:sldId id="435"/>
            <p14:sldId id="436"/>
            <p14:sldId id="525"/>
          </p14:sldIdLst>
        </p14:section>
        <p14:section name="Routing" id="{C2B392B2-3F34-4F73-8227-A613420B7F50}">
          <p14:sldIdLst>
            <p14:sldId id="437"/>
            <p14:sldId id="438"/>
            <p14:sldId id="439"/>
            <p14:sldId id="440"/>
            <p14:sldId id="441"/>
            <p14:sldId id="442"/>
            <p14:sldId id="444"/>
            <p14:sldId id="443"/>
            <p14:sldId id="445"/>
            <p14:sldId id="446"/>
            <p14:sldId id="526"/>
          </p14:sldIdLst>
        </p14:section>
        <p14:section name="Advanced Routing" id="{C8278131-4580-4639-8FC7-FEB24A01FEB2}">
          <p14:sldIdLst>
            <p14:sldId id="447"/>
            <p14:sldId id="448"/>
            <p14:sldId id="449"/>
            <p14:sldId id="452"/>
            <p14:sldId id="527"/>
          </p14:sldIdLst>
        </p14:section>
        <p14:section name="Routing - Route Guards" id="{C415D2B8-E1FD-4734-8E25-4C31217DBA56}">
          <p14:sldIdLst>
            <p14:sldId id="453"/>
            <p14:sldId id="454"/>
            <p14:sldId id="528"/>
          </p14:sldIdLst>
        </p14:section>
        <p14:section name="Forms" id="{84B9CC38-1406-4163-96EC-AF6D38D188A0}">
          <p14:sldIdLst>
            <p14:sldId id="467"/>
            <p14:sldId id="456"/>
            <p14:sldId id="458"/>
            <p14:sldId id="457"/>
            <p14:sldId id="459"/>
            <p14:sldId id="460"/>
            <p14:sldId id="461"/>
            <p14:sldId id="462"/>
            <p14:sldId id="463"/>
            <p14:sldId id="465"/>
            <p14:sldId id="466"/>
            <p14:sldId id="468"/>
            <p14:sldId id="469"/>
            <p14:sldId id="470"/>
            <p14:sldId id="471"/>
            <p14:sldId id="472"/>
            <p14:sldId id="473"/>
            <p14:sldId id="474"/>
            <p14:sldId id="475"/>
            <p14:sldId id="477"/>
            <p14:sldId id="476"/>
            <p14:sldId id="478"/>
            <p14:sldId id="479"/>
            <p14:sldId id="480"/>
            <p14:sldId id="481"/>
            <p14:sldId id="482"/>
            <p14:sldId id="529"/>
            <p14:sldId id="551"/>
            <p14:sldId id="552"/>
            <p14:sldId id="553"/>
            <p14:sldId id="554"/>
            <p14:sldId id="555"/>
            <p14:sldId id="556"/>
            <p14:sldId id="557"/>
            <p14:sldId id="558"/>
            <p14:sldId id="559"/>
            <p14:sldId id="560"/>
            <p14:sldId id="561"/>
            <p14:sldId id="570"/>
            <p14:sldId id="571"/>
            <p14:sldId id="572"/>
            <p14:sldId id="573"/>
            <p14:sldId id="574"/>
            <p14:sldId id="593"/>
            <p14:sldId id="594"/>
            <p14:sldId id="597"/>
            <p14:sldId id="598"/>
            <p14:sldId id="599"/>
            <p14:sldId id="575"/>
            <p14:sldId id="595"/>
            <p14:sldId id="596"/>
            <p14:sldId id="577"/>
            <p14:sldId id="578"/>
            <p14:sldId id="579"/>
            <p14:sldId id="580"/>
            <p14:sldId id="581"/>
            <p14:sldId id="582"/>
            <p14:sldId id="583"/>
            <p14:sldId id="584"/>
            <p14:sldId id="585"/>
            <p14:sldId id="586"/>
            <p14:sldId id="588"/>
            <p14:sldId id="589"/>
            <p14:sldId id="590"/>
            <p14:sldId id="591"/>
            <p14:sldId id="592"/>
          </p14:sldIdLst>
        </p14:section>
        <p14:section name="End" id="{6073B137-0369-4462-A696-7E319492889F}">
          <p14:sldIdLst>
            <p14:sldId id="28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urie Atkinson" initials="LA" lastIdx="1" clrIdx="0">
    <p:extLst>
      <p:ext uri="{19B8F6BF-5375-455C-9EA6-DF929625EA0E}">
        <p15:presenceInfo xmlns:p15="http://schemas.microsoft.com/office/powerpoint/2012/main" userId="S-1-5-21-124525095-708259637-1543119021-11887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9A0E"/>
    <a:srgbClr val="008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63" autoAdjust="0"/>
    <p:restoredTop sz="73770" autoAdjust="0"/>
  </p:normalViewPr>
  <p:slideViewPr>
    <p:cSldViewPr snapToGrid="0">
      <p:cViewPr>
        <p:scale>
          <a:sx n="49" d="100"/>
          <a:sy n="49" d="100"/>
        </p:scale>
        <p:origin x="948" y="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54" Type="http://schemas.openxmlformats.org/officeDocument/2006/relationships/slide" Target="slides/slide148.xml"/><Relationship Id="rId159" Type="http://schemas.openxmlformats.org/officeDocument/2006/relationships/slide" Target="slides/slide153.xml"/><Relationship Id="rId175" Type="http://schemas.openxmlformats.org/officeDocument/2006/relationships/slide" Target="slides/slide169.xml"/><Relationship Id="rId170" Type="http://schemas.openxmlformats.org/officeDocument/2006/relationships/slide" Target="slides/slide164.xml"/><Relationship Id="rId191" Type="http://schemas.openxmlformats.org/officeDocument/2006/relationships/theme" Target="theme/theme1.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slide" Target="slides/slide143.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160" Type="http://schemas.openxmlformats.org/officeDocument/2006/relationships/slide" Target="slides/slide154.xml"/><Relationship Id="rId165" Type="http://schemas.openxmlformats.org/officeDocument/2006/relationships/slide" Target="slides/slide159.xml"/><Relationship Id="rId181" Type="http://schemas.openxmlformats.org/officeDocument/2006/relationships/slide" Target="slides/slide175.xml"/><Relationship Id="rId186" Type="http://schemas.openxmlformats.org/officeDocument/2006/relationships/slide" Target="slides/slide180.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slide" Target="slides/slide149.xml"/><Relationship Id="rId171" Type="http://schemas.openxmlformats.org/officeDocument/2006/relationships/slide" Target="slides/slide165.xml"/><Relationship Id="rId176" Type="http://schemas.openxmlformats.org/officeDocument/2006/relationships/slide" Target="slides/slide170.xml"/><Relationship Id="rId192" Type="http://schemas.openxmlformats.org/officeDocument/2006/relationships/tableStyles" Target="tableStyles.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slide" Target="slides/slide155.xml"/><Relationship Id="rId166" Type="http://schemas.openxmlformats.org/officeDocument/2006/relationships/slide" Target="slides/slide160.xml"/><Relationship Id="rId182" Type="http://schemas.openxmlformats.org/officeDocument/2006/relationships/slide" Target="slides/slide176.xml"/><Relationship Id="rId187"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7" Type="http://schemas.openxmlformats.org/officeDocument/2006/relationships/slide" Target="slides/slide171.xml"/><Relationship Id="rId172" Type="http://schemas.openxmlformats.org/officeDocument/2006/relationships/slide" Target="slides/slide166.xml"/><Relationship Id="rId193" Type="http://schemas.microsoft.com/office/2015/10/relationships/revisionInfo" Target="revisionInfo.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commentAuthors" Target="commentAuthor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slide" Target="slides/slide177.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0" Type="http://schemas.openxmlformats.org/officeDocument/2006/relationships/viewProps" Target="viewProps.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slideMaster" Target="slideMasters/slideMaster1.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5E1B45-B4E5-416B-826A-FE957217E903}" type="datetimeFigureOut">
              <a:rPr lang="en-US" smtClean="0"/>
              <a:t>9/13/2017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7A95C9-B66A-4520-BDCE-EB8FA005C69C}" type="slidenum">
              <a:rPr lang="en-US" smtClean="0"/>
              <a:t>‹#›</a:t>
            </a:fld>
            <a:endParaRPr lang="en-US"/>
          </a:p>
        </p:txBody>
      </p:sp>
    </p:spTree>
    <p:extLst>
      <p:ext uri="{BB962C8B-B14F-4D97-AF65-F5344CB8AC3E}">
        <p14:creationId xmlns:p14="http://schemas.microsoft.com/office/powerpoint/2010/main" val="2658062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ngular.io/docs/ts/latest/guide/structural-directives.html"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angular.io/docs/ts/latest/guide/template-syntax.html#ngStyle" TargetMode="External"/><Relationship Id="rId5" Type="http://schemas.openxmlformats.org/officeDocument/2006/relationships/hyperlink" Target="https://angular.io/docs/ts/latest/guide/template-syntax.html#ngIf" TargetMode="External"/><Relationship Id="rId4" Type="http://schemas.openxmlformats.org/officeDocument/2006/relationships/hyperlink" Target="https://angular.io/docs/ts/latest/guide/template-syntax.html#ngFor"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1</a:t>
            </a:fld>
            <a:endParaRPr lang="en-US"/>
          </a:p>
        </p:txBody>
      </p:sp>
    </p:spTree>
    <p:extLst>
      <p:ext uri="{BB962C8B-B14F-4D97-AF65-F5344CB8AC3E}">
        <p14:creationId xmlns:p14="http://schemas.microsoft.com/office/powerpoint/2010/main" val="1002180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10</a:t>
            </a:fld>
            <a:endParaRPr lang="en-US"/>
          </a:p>
        </p:txBody>
      </p:sp>
    </p:spTree>
    <p:extLst>
      <p:ext uri="{BB962C8B-B14F-4D97-AF65-F5344CB8AC3E}">
        <p14:creationId xmlns:p14="http://schemas.microsoft.com/office/powerpoint/2010/main" val="24501236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a:t>
            </a:r>
            <a:r>
              <a:rPr lang="en-US" baseline="0" dirty="0"/>
              <a:t> define any number of parameter separated with slashes</a:t>
            </a:r>
          </a:p>
        </p:txBody>
      </p:sp>
      <p:sp>
        <p:nvSpPr>
          <p:cNvPr id="4" name="Slide Number Placeholder 3"/>
          <p:cNvSpPr>
            <a:spLocks noGrp="1"/>
          </p:cNvSpPr>
          <p:nvPr>
            <p:ph type="sldNum" sz="quarter" idx="10"/>
          </p:nvPr>
        </p:nvSpPr>
        <p:spPr/>
        <p:txBody>
          <a:bodyPr/>
          <a:lstStyle/>
          <a:p>
            <a:fld id="{6A7A95C9-B66A-4520-BDCE-EB8FA005C69C}" type="slidenum">
              <a:rPr lang="en-US" smtClean="0"/>
              <a:t>100</a:t>
            </a:fld>
            <a:endParaRPr lang="en-US"/>
          </a:p>
        </p:txBody>
      </p:sp>
    </p:spTree>
    <p:extLst>
      <p:ext uri="{BB962C8B-B14F-4D97-AF65-F5344CB8AC3E}">
        <p14:creationId xmlns:p14="http://schemas.microsoft.com/office/powerpoint/2010/main" val="166086779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101</a:t>
            </a:fld>
            <a:endParaRPr lang="en-US"/>
          </a:p>
        </p:txBody>
      </p:sp>
    </p:spTree>
    <p:extLst>
      <p:ext uri="{BB962C8B-B14F-4D97-AF65-F5344CB8AC3E}">
        <p14:creationId xmlns:p14="http://schemas.microsoft.com/office/powerpoint/2010/main" val="35302748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pathMatch</a:t>
            </a:r>
            <a:r>
              <a:rPr lang="en-US" sz="1200" b="0" i="0" kern="1200" dirty="0">
                <a:solidFill>
                  <a:schemeClr val="tx1"/>
                </a:solidFill>
                <a:effectLst/>
                <a:latin typeface="+mn-lt"/>
                <a:ea typeface="+mn-ea"/>
                <a:cs typeface="+mn-cs"/>
              </a:rPr>
              <a:t>: 'full' means, that the whole URL path needs to match and is consumed by the route matching algorithm.</a:t>
            </a:r>
          </a:p>
          <a:p>
            <a:r>
              <a:rPr lang="en-US" sz="1200" b="0" i="0" kern="1200" dirty="0" err="1">
                <a:solidFill>
                  <a:schemeClr val="tx1"/>
                </a:solidFill>
                <a:effectLst/>
                <a:latin typeface="+mn-lt"/>
                <a:ea typeface="+mn-ea"/>
                <a:cs typeface="+mn-cs"/>
              </a:rPr>
              <a:t>pathMatch</a:t>
            </a:r>
            <a:r>
              <a:rPr lang="en-US" sz="1200" b="0" i="0" kern="1200" dirty="0">
                <a:solidFill>
                  <a:schemeClr val="tx1"/>
                </a:solidFill>
                <a:effectLst/>
                <a:latin typeface="+mn-lt"/>
                <a:ea typeface="+mn-ea"/>
                <a:cs typeface="+mn-cs"/>
              </a:rPr>
              <a:t>: 'prefix' means, the first route where the path matches the start of the URL is chosen, but then the route matching algorithm is continuing searching for matching child routes where the rest of the URL matches.</a:t>
            </a:r>
          </a:p>
          <a:p>
            <a:endParaRPr lang="en-US" baseline="0" dirty="0"/>
          </a:p>
          <a:p>
            <a:r>
              <a:rPr lang="en-US" dirty="0"/>
              <a:t>http://stackoverflow.com/questions/39945137/angular2-router-config-prefix-pathmatch-does-not-work</a:t>
            </a:r>
          </a:p>
          <a:p>
            <a:endParaRPr lang="en-US" b="1" dirty="0"/>
          </a:p>
          <a:p>
            <a:r>
              <a:rPr lang="en-US" b="1" dirty="0"/>
              <a:t>If we wanted to use the hash style routes instead of HTML 5 route style routes we change the code to </a:t>
            </a:r>
            <a:r>
              <a:rPr lang="en-US" b="1" dirty="0" err="1"/>
              <a:t>RouterModule.forRoot</a:t>
            </a:r>
            <a:r>
              <a:rPr lang="en-US" b="1" dirty="0"/>
              <a:t>( [], {</a:t>
            </a:r>
            <a:r>
              <a:rPr lang="en-US" b="1" dirty="0" err="1"/>
              <a:t>useHash:true</a:t>
            </a:r>
            <a:r>
              <a:rPr lang="en-US" b="1" dirty="0"/>
              <a:t>} )</a:t>
            </a:r>
            <a:endParaRPr lang="en-US" dirty="0"/>
          </a:p>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102</a:t>
            </a:fld>
            <a:endParaRPr lang="en-US"/>
          </a:p>
        </p:txBody>
      </p:sp>
    </p:spTree>
    <p:extLst>
      <p:ext uri="{BB962C8B-B14F-4D97-AF65-F5344CB8AC3E}">
        <p14:creationId xmlns:p14="http://schemas.microsoft.com/office/powerpoint/2010/main" val="403238990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https://angular.io/docs/ts/latest/guide/router.html#!#base-href</a:t>
            </a:r>
          </a:p>
        </p:txBody>
      </p:sp>
      <p:sp>
        <p:nvSpPr>
          <p:cNvPr id="4" name="Slide Number Placeholder 3"/>
          <p:cNvSpPr>
            <a:spLocks noGrp="1"/>
          </p:cNvSpPr>
          <p:nvPr>
            <p:ph type="sldNum" sz="quarter" idx="10"/>
          </p:nvPr>
        </p:nvSpPr>
        <p:spPr/>
        <p:txBody>
          <a:bodyPr/>
          <a:lstStyle/>
          <a:p>
            <a:fld id="{6A7A95C9-B66A-4520-BDCE-EB8FA005C69C}" type="slidenum">
              <a:rPr lang="en-US" smtClean="0"/>
              <a:t>103</a:t>
            </a:fld>
            <a:endParaRPr lang="en-US"/>
          </a:p>
        </p:txBody>
      </p:sp>
    </p:spTree>
    <p:extLst>
      <p:ext uri="{BB962C8B-B14F-4D97-AF65-F5344CB8AC3E}">
        <p14:creationId xmlns:p14="http://schemas.microsoft.com/office/powerpoint/2010/main" val="18794800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104</a:t>
            </a:fld>
            <a:endParaRPr lang="en-US"/>
          </a:p>
        </p:txBody>
      </p:sp>
    </p:spTree>
    <p:extLst>
      <p:ext uri="{BB962C8B-B14F-4D97-AF65-F5344CB8AC3E}">
        <p14:creationId xmlns:p14="http://schemas.microsoft.com/office/powerpoint/2010/main" val="246250109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67490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106</a:t>
            </a:fld>
            <a:endParaRPr lang="en-US"/>
          </a:p>
        </p:txBody>
      </p:sp>
    </p:spTree>
    <p:extLst>
      <p:ext uri="{BB962C8B-B14F-4D97-AF65-F5344CB8AC3E}">
        <p14:creationId xmlns:p14="http://schemas.microsoft.com/office/powerpoint/2010/main" val="11540744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107</a:t>
            </a:fld>
            <a:endParaRPr lang="en-US"/>
          </a:p>
        </p:txBody>
      </p:sp>
    </p:spTree>
    <p:extLst>
      <p:ext uri="{BB962C8B-B14F-4D97-AF65-F5344CB8AC3E}">
        <p14:creationId xmlns:p14="http://schemas.microsoft.com/office/powerpoint/2010/main" val="74309856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108</a:t>
            </a:fld>
            <a:endParaRPr lang="en-US"/>
          </a:p>
        </p:txBody>
      </p:sp>
    </p:spTree>
    <p:extLst>
      <p:ext uri="{BB962C8B-B14F-4D97-AF65-F5344CB8AC3E}">
        <p14:creationId xmlns:p14="http://schemas.microsoft.com/office/powerpoint/2010/main" val="147991118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109</a:t>
            </a:fld>
            <a:endParaRPr lang="en-US"/>
          </a:p>
        </p:txBody>
      </p:sp>
    </p:spTree>
    <p:extLst>
      <p:ext uri="{BB962C8B-B14F-4D97-AF65-F5344CB8AC3E}">
        <p14:creationId xmlns:p14="http://schemas.microsoft.com/office/powerpoint/2010/main" val="600310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Installing node will also install </a:t>
            </a:r>
            <a:r>
              <a:rPr lang="en-US" dirty="0" err="1"/>
              <a:t>npm</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042315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586613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647660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7228728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with id 0 to see how the navigation goes back to the collection page. </a:t>
            </a:r>
          </a:p>
          <a:p>
            <a:r>
              <a:rPr lang="en-US" dirty="0"/>
              <a:t>Here is the check currently hard wired into the guard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a:t>
            </a:r>
            <a:r>
              <a:rPr lang="en-US" sz="1200" b="0" kern="1200" dirty="0" err="1">
                <a:solidFill>
                  <a:schemeClr val="tx1"/>
                </a:solidFill>
                <a:effectLst/>
                <a:latin typeface="+mn-lt"/>
                <a:ea typeface="+mn-ea"/>
                <a:cs typeface="+mn-cs"/>
              </a:rPr>
              <a:t>isNaN</a:t>
            </a:r>
            <a:r>
              <a:rPr lang="en-US" sz="1200" b="0" kern="1200">
                <a:solidFill>
                  <a:schemeClr val="tx1"/>
                </a:solidFill>
                <a:effectLst/>
                <a:latin typeface="+mn-lt"/>
                <a:ea typeface="+mn-ea"/>
                <a:cs typeface="+mn-cs"/>
              </a:rPr>
              <a:t>(id) || id &lt; 1)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098591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0865052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1724075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8666004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7236641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210537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55228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Installing node will also install </a:t>
            </a:r>
            <a:r>
              <a:rPr lang="en-US" dirty="0" err="1"/>
              <a:t>npm</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400997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4855904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5278360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0952225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3909197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4625154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7947152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6911594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8437319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2455853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14737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13</a:t>
            </a:fld>
            <a:endParaRPr lang="en-US"/>
          </a:p>
        </p:txBody>
      </p:sp>
    </p:spTree>
    <p:extLst>
      <p:ext uri="{BB962C8B-B14F-4D97-AF65-F5344CB8AC3E}">
        <p14:creationId xmlns:p14="http://schemas.microsoft.com/office/powerpoint/2010/main" val="123862935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3773910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6343779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584426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5454292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7994699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0624158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9122642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9248380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18172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5876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@NgModule determines what tags are compiled and what dependencies should be injected</a:t>
            </a:r>
          </a:p>
          <a:p>
            <a:endParaRPr lang="en-US" sz="1200" dirty="0"/>
          </a:p>
          <a:p>
            <a:r>
              <a:rPr lang="en-US" sz="1200" dirty="0"/>
              <a:t>Two roles of the compiler and dependency injection in Angular. Briefly, Angular needs to know what components define valid tags and where dependencies are coming from</a:t>
            </a:r>
          </a:p>
          <a:p>
            <a:endParaRPr lang="en-US" dirty="0"/>
          </a:p>
          <a:p>
            <a:endParaRPr lang="en-US" dirty="0"/>
          </a:p>
          <a:p>
            <a:r>
              <a:rPr lang="en-US" dirty="0"/>
              <a:t>http://blog.angular-university.io/angular2-ngmodule/</a:t>
            </a:r>
          </a:p>
          <a:p>
            <a:endParaRPr lang="en-US" dirty="0"/>
          </a:p>
          <a:p>
            <a:r>
              <a:rPr lang="en-US" dirty="0"/>
              <a:t>https://slides.com/laco/ng2-ngmodule-overview/embed</a:t>
            </a:r>
          </a:p>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14</a:t>
            </a:fld>
            <a:endParaRPr lang="en-US"/>
          </a:p>
        </p:txBody>
      </p:sp>
    </p:spTree>
    <p:extLst>
      <p:ext uri="{BB962C8B-B14F-4D97-AF65-F5344CB8AC3E}">
        <p14:creationId xmlns:p14="http://schemas.microsoft.com/office/powerpoint/2010/main" val="11419674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info about entry components</a:t>
            </a:r>
          </a:p>
          <a:p>
            <a:r>
              <a:rPr lang="en-US" dirty="0"/>
              <a:t>https://angular.io/docs/ts/latest/cookbook/ngmodule-faq.html#!#q-entry-component-defined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135115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600194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844981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45677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158068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368155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assume the service is doing its functionality properly and basically give a ‘fake service’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61103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FakeRouter</a:t>
            </a:r>
            <a:r>
              <a:rPr lang="en-US" dirty="0"/>
              <a:t> – Not a real router that works with the browser API that takes the user to a different page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203494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96854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test we call </a:t>
            </a:r>
            <a:r>
              <a:rPr lang="en-US" dirty="0" err="1"/>
              <a:t>upVote</a:t>
            </a:r>
            <a:r>
              <a:rPr lang="en-US" dirty="0"/>
              <a:t> and check if the value has been updated properly – and that would simply be your unit test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99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can list the services that are part of the module in the providers array, but read further on why this should only be used in some cases</a:t>
            </a:r>
          </a:p>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15</a:t>
            </a:fld>
            <a:endParaRPr lang="en-US"/>
          </a:p>
        </p:txBody>
      </p:sp>
    </p:spTree>
    <p:extLst>
      <p:ext uri="{BB962C8B-B14F-4D97-AF65-F5344CB8AC3E}">
        <p14:creationId xmlns:p14="http://schemas.microsoft.com/office/powerpoint/2010/main" val="23396364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078474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when you use integration tests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68354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59758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621332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Limit end to end tests only for the key functions of the application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19296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085086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the different under the Unit Testing section here</a:t>
            </a:r>
          </a:p>
          <a:p>
            <a:r>
              <a:rPr lang="en-US" dirty="0"/>
              <a:t>https://codecraft.tv/courses/angular/unit-testing/overview/</a:t>
            </a:r>
          </a:p>
          <a:p>
            <a:endParaRPr lang="en-US" dirty="0"/>
          </a:p>
          <a:p>
            <a:r>
              <a:rPr lang="en-US" dirty="0"/>
              <a:t>https://medium.com/google-developer-experts/angular-2-testing-guide-a485b6cb1ef0</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067109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157</a:t>
            </a:fld>
            <a:endParaRPr lang="en-US"/>
          </a:p>
        </p:txBody>
      </p:sp>
    </p:spTree>
    <p:extLst>
      <p:ext uri="{BB962C8B-B14F-4D97-AF65-F5344CB8AC3E}">
        <p14:creationId xmlns:p14="http://schemas.microsoft.com/office/powerpoint/2010/main" val="224869945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 fixture is a wrapper for a component </a:t>
            </a:r>
            <a:r>
              <a:rPr lang="en-US" i="1" dirty="0">
                <a:effectLst/>
              </a:rPr>
              <a:t>and</a:t>
            </a:r>
            <a:r>
              <a:rPr lang="en-US" dirty="0">
                <a:effectLst/>
              </a:rPr>
              <a:t> it’s template.</a:t>
            </a:r>
          </a:p>
          <a:p>
            <a:r>
              <a:rPr lang="en-US" dirty="0">
                <a:effectLst/>
              </a:rPr>
              <a:t>We create an instance of a component fixture through the </a:t>
            </a:r>
            <a:r>
              <a:rPr lang="en-US" dirty="0" err="1">
                <a:effectLst/>
              </a:rPr>
              <a:t>TestBed</a:t>
            </a:r>
            <a:r>
              <a:rPr lang="en-US" dirty="0">
                <a:effectLst/>
              </a:rPr>
              <a:t>, this injects the </a:t>
            </a:r>
            <a:r>
              <a:rPr lang="en-US" dirty="0" err="1">
                <a:effectLst/>
              </a:rPr>
              <a:t>AuthServiceinto</a:t>
            </a:r>
            <a:r>
              <a:rPr lang="en-US" dirty="0">
                <a:effectLst/>
              </a:rPr>
              <a:t> the component constructor.</a:t>
            </a:r>
          </a:p>
          <a:p>
            <a:r>
              <a:rPr lang="en-US" dirty="0">
                <a:effectLst/>
              </a:rPr>
              <a:t>We can find the actual </a:t>
            </a:r>
            <a:r>
              <a:rPr lang="en-US" i="1" dirty="0">
                <a:effectLst/>
              </a:rPr>
              <a:t>component</a:t>
            </a:r>
            <a:r>
              <a:rPr lang="en-US" dirty="0">
                <a:effectLst/>
              </a:rPr>
              <a:t> from the </a:t>
            </a:r>
            <a:r>
              <a:rPr lang="en-US" dirty="0" err="1">
                <a:effectLst/>
              </a:rPr>
              <a:t>componentInstance</a:t>
            </a:r>
            <a:r>
              <a:rPr lang="en-US" dirty="0">
                <a:effectLst/>
              </a:rPr>
              <a:t> on the fixture.</a:t>
            </a:r>
          </a:p>
          <a:p>
            <a:r>
              <a:rPr lang="en-US" dirty="0">
                <a:effectLst/>
              </a:rPr>
              <a:t>We can get resolve dependencies using the </a:t>
            </a:r>
            <a:r>
              <a:rPr lang="en-US" dirty="0" err="1">
                <a:effectLst/>
              </a:rPr>
              <a:t>TestBed</a:t>
            </a:r>
            <a:r>
              <a:rPr lang="en-US" dirty="0">
                <a:effectLst/>
              </a:rPr>
              <a:t> injector by using the get function.</a:t>
            </a: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160</a:t>
            </a:fld>
            <a:endParaRPr lang="en-US"/>
          </a:p>
        </p:txBody>
      </p:sp>
    </p:spTree>
    <p:extLst>
      <p:ext uri="{BB962C8B-B14F-4D97-AF65-F5344CB8AC3E}">
        <p14:creationId xmlns:p14="http://schemas.microsoft.com/office/powerpoint/2010/main" val="425947383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Spy</a:t>
            </a:r>
            <a:r>
              <a:rPr lang="en-US" sz="1200" b="0" i="0" kern="1200" dirty="0">
                <a:solidFill>
                  <a:schemeClr val="tx1"/>
                </a:solidFill>
                <a:effectLst/>
                <a:latin typeface="+mn-lt"/>
                <a:ea typeface="+mn-ea"/>
                <a:cs typeface="+mn-cs"/>
              </a:rPr>
              <a:t> is a feature of Jasmine which lets you take an existing class, function, object and </a:t>
            </a:r>
            <a:r>
              <a:rPr lang="en-US" sz="1200" b="0" i="1" kern="1200" dirty="0">
                <a:solidFill>
                  <a:schemeClr val="tx1"/>
                </a:solidFill>
                <a:effectLst/>
                <a:latin typeface="+mn-lt"/>
                <a:ea typeface="+mn-ea"/>
                <a:cs typeface="+mn-cs"/>
              </a:rPr>
              <a:t>mock</a:t>
            </a:r>
            <a:r>
              <a:rPr lang="en-US" sz="1200" b="0" i="0" kern="1200" dirty="0">
                <a:solidFill>
                  <a:schemeClr val="tx1"/>
                </a:solidFill>
                <a:effectLst/>
                <a:latin typeface="+mn-lt"/>
                <a:ea typeface="+mn-ea"/>
                <a:cs typeface="+mn-cs"/>
              </a:rPr>
              <a:t> it in such a way that you can control what gets returned from functions.</a:t>
            </a: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161</a:t>
            </a:fld>
            <a:endParaRPr lang="en-US"/>
          </a:p>
        </p:txBody>
      </p:sp>
    </p:spTree>
    <p:extLst>
      <p:ext uri="{BB962C8B-B14F-4D97-AF65-F5344CB8AC3E}">
        <p14:creationId xmlns:p14="http://schemas.microsoft.com/office/powerpoint/2010/main" val="2007390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16</a:t>
            </a:fld>
            <a:endParaRPr lang="en-US"/>
          </a:p>
        </p:txBody>
      </p:sp>
    </p:spTree>
    <p:extLst>
      <p:ext uri="{BB962C8B-B14F-4D97-AF65-F5344CB8AC3E}">
        <p14:creationId xmlns:p14="http://schemas.microsoft.com/office/powerpoint/2010/main" val="80767389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https://coryrylan.com/blog/introduction-to-e2e-testing-with-the-angular-cli-and-protractor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015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164</a:t>
            </a:fld>
            <a:endParaRPr lang="en-US"/>
          </a:p>
        </p:txBody>
      </p:sp>
    </p:spTree>
    <p:extLst>
      <p:ext uri="{BB962C8B-B14F-4D97-AF65-F5344CB8AC3E}">
        <p14:creationId xmlns:p14="http://schemas.microsoft.com/office/powerpoint/2010/main" val="405534469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837360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Systemjs</a:t>
            </a:r>
            <a:r>
              <a:rPr lang="en-US" dirty="0"/>
              <a:t> vs </a:t>
            </a:r>
            <a:r>
              <a:rPr lang="en-US" dirty="0" err="1"/>
              <a:t>webpack</a:t>
            </a:r>
            <a:endParaRPr lang="en-US" dirty="0"/>
          </a:p>
          <a:p>
            <a:r>
              <a:rPr lang="en-US" dirty="0"/>
              <a:t>http://stackoverflow.com/questions/38263406/what-are-differences-between-systemjs-and-webpack</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5732033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6372345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0920478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https://github.com/angular/angular-cli/issues/1656</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578250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https://github.com/angular/angular-cli/wiki/eject</a:t>
            </a:r>
          </a:p>
          <a:p>
            <a:endParaRPr lang="en-US" dirty="0"/>
          </a:p>
          <a:p>
            <a:r>
              <a:rPr lang="en-US" dirty="0"/>
              <a:t>https://github.com/angular/angular-cli/issues/6302</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646187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4662722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23930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118951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106655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8552196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0585708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4016251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5641394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554279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7A95C9-B66A-4520-BDCE-EB8FA005C69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119578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9/13/2017 9:06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180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64777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990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http://blog.angular-university.io/angular2-ngmodule/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3337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Installing node will also install </a:t>
            </a:r>
            <a:r>
              <a:rPr lang="en-US" dirty="0" err="1"/>
              <a:t>npm</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2727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http://blog.angular-university.io/angular2-ngmodule/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362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21</a:t>
            </a:fld>
            <a:endParaRPr lang="en-US"/>
          </a:p>
        </p:txBody>
      </p:sp>
    </p:spTree>
    <p:extLst>
      <p:ext uri="{BB962C8B-B14F-4D97-AF65-F5344CB8AC3E}">
        <p14:creationId xmlns:p14="http://schemas.microsoft.com/office/powerpoint/2010/main" val="3634879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https://angular.io/docs/ts/latest/api/core/index/Component-decorator.html</a:t>
            </a:r>
          </a:p>
        </p:txBody>
      </p:sp>
      <p:sp>
        <p:nvSpPr>
          <p:cNvPr id="4" name="Slide Number Placeholder 3"/>
          <p:cNvSpPr>
            <a:spLocks noGrp="1"/>
          </p:cNvSpPr>
          <p:nvPr>
            <p:ph type="sldNum" sz="quarter" idx="10"/>
          </p:nvPr>
        </p:nvSpPr>
        <p:spPr/>
        <p:txBody>
          <a:bodyPr/>
          <a:lstStyle/>
          <a:p>
            <a:fld id="{6A7A95C9-B66A-4520-BDCE-EB8FA005C69C}" type="slidenum">
              <a:rPr lang="en-US" smtClean="0"/>
              <a:t>22</a:t>
            </a:fld>
            <a:endParaRPr lang="en-US"/>
          </a:p>
        </p:txBody>
      </p:sp>
    </p:spTree>
    <p:extLst>
      <p:ext uri="{BB962C8B-B14F-4D97-AF65-F5344CB8AC3E}">
        <p14:creationId xmlns:p14="http://schemas.microsoft.com/office/powerpoint/2010/main" val="28639629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23</a:t>
            </a:fld>
            <a:endParaRPr lang="en-US"/>
          </a:p>
        </p:txBody>
      </p:sp>
    </p:spTree>
    <p:extLst>
      <p:ext uri="{BB962C8B-B14F-4D97-AF65-F5344CB8AC3E}">
        <p14:creationId xmlns:p14="http://schemas.microsoft.com/office/powerpoint/2010/main" val="41309033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use the keyword export, it is now a module (no script tag required)</a:t>
            </a:r>
          </a:p>
        </p:txBody>
      </p:sp>
      <p:sp>
        <p:nvSpPr>
          <p:cNvPr id="4" name="Slide Number Placeholder 3"/>
          <p:cNvSpPr>
            <a:spLocks noGrp="1"/>
          </p:cNvSpPr>
          <p:nvPr>
            <p:ph type="sldNum" sz="quarter" idx="10"/>
          </p:nvPr>
        </p:nvSpPr>
        <p:spPr/>
        <p:txBody>
          <a:bodyPr/>
          <a:lstStyle/>
          <a:p>
            <a:fld id="{6A7A95C9-B66A-4520-BDCE-EB8FA005C69C}" type="slidenum">
              <a:rPr lang="en-US" smtClean="0"/>
              <a:t>24</a:t>
            </a:fld>
            <a:endParaRPr lang="en-US"/>
          </a:p>
        </p:txBody>
      </p:sp>
    </p:spTree>
    <p:extLst>
      <p:ext uri="{BB962C8B-B14F-4D97-AF65-F5344CB8AC3E}">
        <p14:creationId xmlns:p14="http://schemas.microsoft.com/office/powerpoint/2010/main" val="3035360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 is like the using statement in C#</a:t>
            </a:r>
          </a:p>
          <a:p>
            <a:r>
              <a:rPr lang="en-US" dirty="0"/>
              <a:t>If multiple members should be imported from the same module</a:t>
            </a:r>
            <a:r>
              <a:rPr lang="en-US" baseline="0" dirty="0"/>
              <a:t> we can list them in the imports list separated by commas</a:t>
            </a: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25</a:t>
            </a:fld>
            <a:endParaRPr lang="en-US"/>
          </a:p>
        </p:txBody>
      </p:sp>
    </p:spTree>
    <p:extLst>
      <p:ext uri="{BB962C8B-B14F-4D97-AF65-F5344CB8AC3E}">
        <p14:creationId xmlns:p14="http://schemas.microsoft.com/office/powerpoint/2010/main" val="27178130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https://stackoverflow.com/questions/39486029/share-component-between-2-moduls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43391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https://stackoverflow.com/questions/39486029/share-component-between-2-moduls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0287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28</a:t>
            </a:fld>
            <a:endParaRPr lang="en-US"/>
          </a:p>
        </p:txBody>
      </p:sp>
    </p:spTree>
    <p:extLst>
      <p:ext uri="{BB962C8B-B14F-4D97-AF65-F5344CB8AC3E}">
        <p14:creationId xmlns:p14="http://schemas.microsoft.com/office/powerpoint/2010/main" val="1415535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29</a:t>
            </a:fld>
            <a:endParaRPr lang="en-US"/>
          </a:p>
        </p:txBody>
      </p:sp>
    </p:spTree>
    <p:extLst>
      <p:ext uri="{BB962C8B-B14F-4D97-AF65-F5344CB8AC3E}">
        <p14:creationId xmlns:p14="http://schemas.microsoft.com/office/powerpoint/2010/main" val="941697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angularjs.org</a:t>
            </a:r>
          </a:p>
          <a:p>
            <a:r>
              <a:rPr lang="en-US" dirty="0"/>
              <a:t>angular.io</a:t>
            </a:r>
          </a:p>
        </p:txBody>
      </p:sp>
      <p:sp>
        <p:nvSpPr>
          <p:cNvPr id="4" name="Slide Number Placeholder 3"/>
          <p:cNvSpPr>
            <a:spLocks noGrp="1"/>
          </p:cNvSpPr>
          <p:nvPr>
            <p:ph type="sldNum" sz="quarter" idx="10"/>
          </p:nvPr>
        </p:nvSpPr>
        <p:spPr/>
        <p:txBody>
          <a:bodyPr/>
          <a:lstStyle/>
          <a:p>
            <a:fld id="{6A7A95C9-B66A-4520-BDCE-EB8FA005C69C}" type="slidenum">
              <a:rPr lang="en-US" smtClean="0"/>
              <a:t>3</a:t>
            </a:fld>
            <a:endParaRPr lang="en-US"/>
          </a:p>
        </p:txBody>
      </p:sp>
    </p:spTree>
    <p:extLst>
      <p:ext uri="{BB962C8B-B14F-4D97-AF65-F5344CB8AC3E}">
        <p14:creationId xmlns:p14="http://schemas.microsoft.com/office/powerpoint/2010/main" val="4087013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a:t>
            </a:r>
            <a:r>
              <a:rPr lang="en-US" baseline="0" dirty="0"/>
              <a:t> out the back quote character</a:t>
            </a: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30</a:t>
            </a:fld>
            <a:endParaRPr lang="en-US"/>
          </a:p>
        </p:txBody>
      </p:sp>
    </p:spTree>
    <p:extLst>
      <p:ext uri="{BB962C8B-B14F-4D97-AF65-F5344CB8AC3E}">
        <p14:creationId xmlns:p14="http://schemas.microsoft.com/office/powerpoint/2010/main" val="22373427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Bottom window depicts what is added to </a:t>
            </a:r>
            <a:r>
              <a:rPr lang="en-US" dirty="0" err="1"/>
              <a:t>app.module.ts</a:t>
            </a: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31</a:t>
            </a:fld>
            <a:endParaRPr lang="en-US"/>
          </a:p>
        </p:txBody>
      </p:sp>
    </p:spTree>
    <p:extLst>
      <p:ext uri="{BB962C8B-B14F-4D97-AF65-F5344CB8AC3E}">
        <p14:creationId xmlns:p14="http://schemas.microsoft.com/office/powerpoint/2010/main" val="12048050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32</a:t>
            </a:fld>
            <a:endParaRPr lang="en-US"/>
          </a:p>
        </p:txBody>
      </p:sp>
    </p:spTree>
    <p:extLst>
      <p:ext uri="{BB962C8B-B14F-4D97-AF65-F5344CB8AC3E}">
        <p14:creationId xmlns:p14="http://schemas.microsoft.com/office/powerpoint/2010/main" val="11685304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 starts executing inside the index.html file. This is specified inside the .angular-</a:t>
            </a:r>
            <a:r>
              <a:rPr lang="en-US" dirty="0" err="1"/>
              <a:t>cli.json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87382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2479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35</a:t>
            </a:fld>
            <a:endParaRPr lang="en-US"/>
          </a:p>
        </p:txBody>
      </p:sp>
    </p:spTree>
    <p:extLst>
      <p:ext uri="{BB962C8B-B14F-4D97-AF65-F5344CB8AC3E}">
        <p14:creationId xmlns:p14="http://schemas.microsoft.com/office/powerpoint/2010/main" val="12024610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means it's a structural directive</a:t>
            </a:r>
          </a:p>
          <a:p>
            <a:pPr marL="171450" indent="-171450">
              <a:buFont typeface="Arial" panose="020B0604020202020204" pitchFamily="34" charset="0"/>
              <a:buChar char="•"/>
            </a:pPr>
            <a:r>
              <a:rPr lang="en-US" dirty="0"/>
              <a:t>#book of </a:t>
            </a:r>
            <a:r>
              <a:rPr lang="en-US" dirty="0" err="1"/>
              <a:t>bookTitles</a:t>
            </a:r>
            <a:r>
              <a:rPr lang="en-US" dirty="0"/>
              <a:t> was removed in beta.17</a:t>
            </a:r>
          </a:p>
        </p:txBody>
      </p:sp>
      <p:sp>
        <p:nvSpPr>
          <p:cNvPr id="4" name="Slide Number Placeholder 3"/>
          <p:cNvSpPr>
            <a:spLocks noGrp="1"/>
          </p:cNvSpPr>
          <p:nvPr>
            <p:ph type="sldNum" sz="quarter" idx="10"/>
          </p:nvPr>
        </p:nvSpPr>
        <p:spPr/>
        <p:txBody>
          <a:bodyPr/>
          <a:lstStyle/>
          <a:p>
            <a:fld id="{6A7A95C9-B66A-4520-BDCE-EB8FA005C69C}" type="slidenum">
              <a:rPr lang="en-US" smtClean="0"/>
              <a:t>36</a:t>
            </a:fld>
            <a:endParaRPr lang="en-US"/>
          </a:p>
        </p:txBody>
      </p:sp>
    </p:spTree>
    <p:extLst>
      <p:ext uri="{BB962C8B-B14F-4D97-AF65-F5344CB8AC3E}">
        <p14:creationId xmlns:p14="http://schemas.microsoft.com/office/powerpoint/2010/main" val="24597806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means it's a structural directive</a:t>
            </a:r>
          </a:p>
          <a:p>
            <a:pPr marL="171450" indent="-171450">
              <a:buFont typeface="Arial" panose="020B0604020202020204" pitchFamily="34" charset="0"/>
              <a:buChar char="•"/>
            </a:pPr>
            <a:r>
              <a:rPr lang="en-US" dirty="0"/>
              <a:t>#book of </a:t>
            </a:r>
            <a:r>
              <a:rPr lang="en-US" dirty="0" err="1"/>
              <a:t>bookTitles</a:t>
            </a:r>
            <a:r>
              <a:rPr lang="en-US" dirty="0"/>
              <a:t> was removed in beta.17</a:t>
            </a:r>
          </a:p>
        </p:txBody>
      </p:sp>
      <p:sp>
        <p:nvSpPr>
          <p:cNvPr id="4" name="Slide Number Placeholder 3"/>
          <p:cNvSpPr>
            <a:spLocks noGrp="1"/>
          </p:cNvSpPr>
          <p:nvPr>
            <p:ph type="sldNum" sz="quarter" idx="10"/>
          </p:nvPr>
        </p:nvSpPr>
        <p:spPr/>
        <p:txBody>
          <a:bodyPr/>
          <a:lstStyle/>
          <a:p>
            <a:fld id="{6A7A95C9-B66A-4520-BDCE-EB8FA005C69C}" type="slidenum">
              <a:rPr lang="en-US" smtClean="0"/>
              <a:t>37</a:t>
            </a:fld>
            <a:endParaRPr lang="en-US"/>
          </a:p>
        </p:txBody>
      </p:sp>
    </p:spTree>
    <p:extLst>
      <p:ext uri="{BB962C8B-B14F-4D97-AF65-F5344CB8AC3E}">
        <p14:creationId xmlns:p14="http://schemas.microsoft.com/office/powerpoint/2010/main" val="27379221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38</a:t>
            </a:fld>
            <a:endParaRPr lang="en-US"/>
          </a:p>
        </p:txBody>
      </p:sp>
    </p:spTree>
    <p:extLst>
      <p:ext uri="{BB962C8B-B14F-4D97-AF65-F5344CB8AC3E}">
        <p14:creationId xmlns:p14="http://schemas.microsoft.com/office/powerpoint/2010/main" val="39362655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Only option</a:t>
            </a:r>
          </a:p>
        </p:txBody>
      </p:sp>
      <p:sp>
        <p:nvSpPr>
          <p:cNvPr id="4" name="Slide Number Placeholder 3"/>
          <p:cNvSpPr>
            <a:spLocks noGrp="1"/>
          </p:cNvSpPr>
          <p:nvPr>
            <p:ph type="sldNum" sz="quarter" idx="10"/>
          </p:nvPr>
        </p:nvSpPr>
        <p:spPr/>
        <p:txBody>
          <a:bodyPr/>
          <a:lstStyle/>
          <a:p>
            <a:fld id="{6A7A95C9-B66A-4520-BDCE-EB8FA005C69C}" type="slidenum">
              <a:rPr lang="en-US" smtClean="0"/>
              <a:t>39</a:t>
            </a:fld>
            <a:endParaRPr lang="en-US"/>
          </a:p>
        </p:txBody>
      </p:sp>
    </p:spTree>
    <p:extLst>
      <p:ext uri="{BB962C8B-B14F-4D97-AF65-F5344CB8AC3E}">
        <p14:creationId xmlns:p14="http://schemas.microsoft.com/office/powerpoint/2010/main" val="1734011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a:t>
            </a:r>
          </a:p>
        </p:txBody>
      </p:sp>
      <p:sp>
        <p:nvSpPr>
          <p:cNvPr id="4" name="Slide Number Placeholder 3"/>
          <p:cNvSpPr>
            <a:spLocks noGrp="1"/>
          </p:cNvSpPr>
          <p:nvPr>
            <p:ph type="sldNum" sz="quarter" idx="10"/>
          </p:nvPr>
        </p:nvSpPr>
        <p:spPr/>
        <p:txBody>
          <a:bodyPr/>
          <a:lstStyle/>
          <a:p>
            <a:fld id="{6A7A95C9-B66A-4520-BDCE-EB8FA005C69C}" type="slidenum">
              <a:rPr lang="en-US" smtClean="0"/>
              <a:t>4</a:t>
            </a:fld>
            <a:endParaRPr lang="en-US"/>
          </a:p>
        </p:txBody>
      </p:sp>
    </p:spTree>
    <p:extLst>
      <p:ext uri="{BB962C8B-B14F-4D97-AF65-F5344CB8AC3E}">
        <p14:creationId xmlns:p14="http://schemas.microsoft.com/office/powerpoint/2010/main" val="7009225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Only option</a:t>
            </a:r>
          </a:p>
        </p:txBody>
      </p:sp>
      <p:sp>
        <p:nvSpPr>
          <p:cNvPr id="4" name="Slide Number Placeholder 3"/>
          <p:cNvSpPr>
            <a:spLocks noGrp="1"/>
          </p:cNvSpPr>
          <p:nvPr>
            <p:ph type="sldNum" sz="quarter" idx="10"/>
          </p:nvPr>
        </p:nvSpPr>
        <p:spPr/>
        <p:txBody>
          <a:bodyPr/>
          <a:lstStyle/>
          <a:p>
            <a:fld id="{6A7A95C9-B66A-4520-BDCE-EB8FA005C69C}" type="slidenum">
              <a:rPr lang="en-US" smtClean="0"/>
              <a:t>40</a:t>
            </a:fld>
            <a:endParaRPr lang="en-US"/>
          </a:p>
        </p:txBody>
      </p:sp>
    </p:spTree>
    <p:extLst>
      <p:ext uri="{BB962C8B-B14F-4D97-AF65-F5344CB8AC3E}">
        <p14:creationId xmlns:p14="http://schemas.microsoft.com/office/powerpoint/2010/main" val="13520345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means it's a structural directive</a:t>
            </a:r>
          </a:p>
          <a:p>
            <a:pPr marL="171450" indent="-171450">
              <a:buFont typeface="Arial" panose="020B0604020202020204" pitchFamily="34" charset="0"/>
              <a:buChar char="•"/>
            </a:pPr>
            <a:r>
              <a:rPr lang="en-US" dirty="0"/>
              <a:t>#book of </a:t>
            </a:r>
            <a:r>
              <a:rPr lang="en-US" dirty="0" err="1"/>
              <a:t>bookTitles</a:t>
            </a:r>
            <a:r>
              <a:rPr lang="en-US" dirty="0"/>
              <a:t> was removed in beta.17</a:t>
            </a:r>
          </a:p>
        </p:txBody>
      </p:sp>
      <p:sp>
        <p:nvSpPr>
          <p:cNvPr id="4" name="Slide Number Placeholder 3"/>
          <p:cNvSpPr>
            <a:spLocks noGrp="1"/>
          </p:cNvSpPr>
          <p:nvPr>
            <p:ph type="sldNum" sz="quarter" idx="10"/>
          </p:nvPr>
        </p:nvSpPr>
        <p:spPr/>
        <p:txBody>
          <a:bodyPr/>
          <a:lstStyle/>
          <a:p>
            <a:fld id="{6A7A95C9-B66A-4520-BDCE-EB8FA005C69C}" type="slidenum">
              <a:rPr lang="en-US" smtClean="0"/>
              <a:t>41</a:t>
            </a:fld>
            <a:endParaRPr lang="en-US"/>
          </a:p>
        </p:txBody>
      </p:sp>
    </p:spTree>
    <p:extLst>
      <p:ext uri="{BB962C8B-B14F-4D97-AF65-F5344CB8AC3E}">
        <p14:creationId xmlns:p14="http://schemas.microsoft.com/office/powerpoint/2010/main" val="25544674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means it's a structural directive</a:t>
            </a:r>
          </a:p>
          <a:p>
            <a:pPr marL="171450" indent="-171450">
              <a:buFont typeface="Arial" panose="020B0604020202020204" pitchFamily="34" charset="0"/>
              <a:buChar char="•"/>
            </a:pPr>
            <a:r>
              <a:rPr lang="en-US" dirty="0"/>
              <a:t>#book of </a:t>
            </a:r>
            <a:r>
              <a:rPr lang="en-US" dirty="0" err="1"/>
              <a:t>bookTitles</a:t>
            </a:r>
            <a:r>
              <a:rPr lang="en-US" dirty="0"/>
              <a:t> was removed in beta.17</a:t>
            </a:r>
          </a:p>
        </p:txBody>
      </p:sp>
      <p:sp>
        <p:nvSpPr>
          <p:cNvPr id="4" name="Slide Number Placeholder 3"/>
          <p:cNvSpPr>
            <a:spLocks noGrp="1"/>
          </p:cNvSpPr>
          <p:nvPr>
            <p:ph type="sldNum" sz="quarter" idx="10"/>
          </p:nvPr>
        </p:nvSpPr>
        <p:spPr/>
        <p:txBody>
          <a:bodyPr/>
          <a:lstStyle/>
          <a:p>
            <a:fld id="{6A7A95C9-B66A-4520-BDCE-EB8FA005C69C}" type="slidenum">
              <a:rPr lang="en-US" smtClean="0"/>
              <a:t>42</a:t>
            </a:fld>
            <a:endParaRPr lang="en-US"/>
          </a:p>
        </p:txBody>
      </p:sp>
    </p:spTree>
    <p:extLst>
      <p:ext uri="{BB962C8B-B14F-4D97-AF65-F5344CB8AC3E}">
        <p14:creationId xmlns:p14="http://schemas.microsoft.com/office/powerpoint/2010/main" val="8198011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Only option</a:t>
            </a:r>
          </a:p>
        </p:txBody>
      </p:sp>
      <p:sp>
        <p:nvSpPr>
          <p:cNvPr id="4" name="Slide Number Placeholder 3"/>
          <p:cNvSpPr>
            <a:spLocks noGrp="1"/>
          </p:cNvSpPr>
          <p:nvPr>
            <p:ph type="sldNum" sz="quarter" idx="10"/>
          </p:nvPr>
        </p:nvSpPr>
        <p:spPr/>
        <p:txBody>
          <a:bodyPr/>
          <a:lstStyle/>
          <a:p>
            <a:fld id="{6A7A95C9-B66A-4520-BDCE-EB8FA005C69C}" type="slidenum">
              <a:rPr lang="en-US" smtClean="0"/>
              <a:t>43</a:t>
            </a:fld>
            <a:endParaRPr lang="en-US"/>
          </a:p>
        </p:txBody>
      </p:sp>
    </p:spTree>
    <p:extLst>
      <p:ext uri="{BB962C8B-B14F-4D97-AF65-F5344CB8AC3E}">
        <p14:creationId xmlns:p14="http://schemas.microsoft.com/office/powerpoint/2010/main" val="39153684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Banana</a:t>
            </a:r>
            <a:r>
              <a:rPr lang="en-US" baseline="0" dirty="0"/>
              <a:t> is a box (or is it football in a box?)</a:t>
            </a:r>
          </a:p>
          <a:p>
            <a:r>
              <a:rPr lang="en-US" baseline="0" dirty="0" err="1"/>
              <a:t>FormsModule</a:t>
            </a:r>
            <a:r>
              <a:rPr lang="en-US" baseline="0" dirty="0"/>
              <a:t> is required if using 2-way data-binding</a:t>
            </a: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44</a:t>
            </a:fld>
            <a:endParaRPr lang="en-US"/>
          </a:p>
        </p:txBody>
      </p:sp>
    </p:spTree>
    <p:extLst>
      <p:ext uri="{BB962C8B-B14F-4D97-AF65-F5344CB8AC3E}">
        <p14:creationId xmlns:p14="http://schemas.microsoft.com/office/powerpoint/2010/main" val="29220305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means it's a structural directive</a:t>
            </a:r>
          </a:p>
          <a:p>
            <a:pPr marL="171450" indent="-171450">
              <a:buFont typeface="Arial" panose="020B0604020202020204" pitchFamily="34" charset="0"/>
              <a:buChar char="•"/>
            </a:pPr>
            <a:r>
              <a:rPr lang="en-US" dirty="0"/>
              <a:t>#book of </a:t>
            </a:r>
            <a:r>
              <a:rPr lang="en-US" dirty="0" err="1"/>
              <a:t>bookTitles</a:t>
            </a:r>
            <a:r>
              <a:rPr lang="en-US" dirty="0"/>
              <a:t> was removed in beta.17</a:t>
            </a:r>
          </a:p>
        </p:txBody>
      </p:sp>
      <p:sp>
        <p:nvSpPr>
          <p:cNvPr id="4" name="Slide Number Placeholder 3"/>
          <p:cNvSpPr>
            <a:spLocks noGrp="1"/>
          </p:cNvSpPr>
          <p:nvPr>
            <p:ph type="sldNum" sz="quarter" idx="10"/>
          </p:nvPr>
        </p:nvSpPr>
        <p:spPr/>
        <p:txBody>
          <a:bodyPr/>
          <a:lstStyle/>
          <a:p>
            <a:fld id="{6A7A95C9-B66A-4520-BDCE-EB8FA005C69C}" type="slidenum">
              <a:rPr lang="en-US" smtClean="0"/>
              <a:t>45</a:t>
            </a:fld>
            <a:endParaRPr lang="en-US"/>
          </a:p>
        </p:txBody>
      </p:sp>
    </p:spTree>
    <p:extLst>
      <p:ext uri="{BB962C8B-B14F-4D97-AF65-F5344CB8AC3E}">
        <p14:creationId xmlns:p14="http://schemas.microsoft.com/office/powerpoint/2010/main" val="39269180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39537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Showing an object as </a:t>
            </a:r>
            <a:r>
              <a:rPr lang="en-US" dirty="0" err="1"/>
              <a:t>json</a:t>
            </a:r>
            <a:r>
              <a:rPr lang="en-US" dirty="0"/>
              <a:t> is helpful</a:t>
            </a:r>
            <a:r>
              <a:rPr lang="en-US" baseline="0" dirty="0"/>
              <a:t> when debugging</a:t>
            </a:r>
          </a:p>
          <a:p>
            <a:pPr marL="171450" indent="-171450">
              <a:buFont typeface="Arial" panose="020B0604020202020204" pitchFamily="34" charset="0"/>
              <a:buChar char="•"/>
            </a:pPr>
            <a:r>
              <a:rPr lang="en-US" baseline="0" dirty="0"/>
              <a:t>Slice a specific subset of elements from a list</a:t>
            </a: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47</a:t>
            </a:fld>
            <a:endParaRPr lang="en-US"/>
          </a:p>
        </p:txBody>
      </p:sp>
    </p:spTree>
    <p:extLst>
      <p:ext uri="{BB962C8B-B14F-4D97-AF65-F5344CB8AC3E}">
        <p14:creationId xmlns:p14="http://schemas.microsoft.com/office/powerpoint/2010/main" val="40080459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Currency parameter means 1 digit to the left of the decimal, 2 digits to the right of the decimal and no more than 2</a:t>
            </a:r>
          </a:p>
          <a:p>
            <a:r>
              <a:rPr lang="en-US" dirty="0"/>
              <a:t>In order to show the $, you must give the </a:t>
            </a:r>
            <a:r>
              <a:rPr lang="en-US" dirty="0" err="1"/>
              <a:t>currencyCode</a:t>
            </a:r>
            <a:r>
              <a:rPr lang="en-US" dirty="0"/>
              <a:t> in order to specify true for showing the currency symbol</a:t>
            </a:r>
          </a:p>
        </p:txBody>
      </p:sp>
      <p:sp>
        <p:nvSpPr>
          <p:cNvPr id="4" name="Slide Number Placeholder 3"/>
          <p:cNvSpPr>
            <a:spLocks noGrp="1"/>
          </p:cNvSpPr>
          <p:nvPr>
            <p:ph type="sldNum" sz="quarter" idx="10"/>
          </p:nvPr>
        </p:nvSpPr>
        <p:spPr/>
        <p:txBody>
          <a:bodyPr/>
          <a:lstStyle/>
          <a:p>
            <a:fld id="{6A7A95C9-B66A-4520-BDCE-EB8FA005C69C}" type="slidenum">
              <a:rPr lang="en-US" smtClean="0"/>
              <a:t>48</a:t>
            </a:fld>
            <a:endParaRPr lang="en-US"/>
          </a:p>
        </p:txBody>
      </p:sp>
    </p:spTree>
    <p:extLst>
      <p:ext uri="{BB962C8B-B14F-4D97-AF65-F5344CB8AC3E}">
        <p14:creationId xmlns:p14="http://schemas.microsoft.com/office/powerpoint/2010/main" val="553597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latin typeface="Consolas" panose="020B0609020204030204" pitchFamily="49" charset="0"/>
              </a:rPr>
              <a:t>,</a:t>
            </a:r>
            <a:endParaRPr lang="en-US" sz="800" dirty="0">
              <a:solidFill>
                <a:srgbClr val="000000"/>
              </a:solidFill>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err="1">
                <a:solidFill>
                  <a:srgbClr val="0000FF"/>
                </a:solidFill>
                <a:latin typeface="Consolas" panose="020B0609020204030204" pitchFamily="49" charset="0"/>
              </a:rPr>
              <a:t>ngModule</a:t>
            </a:r>
            <a:r>
              <a:rPr lang="en-US" sz="800" dirty="0">
                <a:solidFill>
                  <a:srgbClr val="0000FF"/>
                </a:solidFill>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solidFill>
                  <a:srgbClr val="0000FF"/>
                </a:solidFill>
                <a:latin typeface="Consolas" panose="020B0609020204030204" pitchFamily="49" charset="0"/>
              </a:rPr>
              <a:t>import</a:t>
            </a:r>
            <a:r>
              <a:rPr lang="en-US" sz="800" dirty="0">
                <a:solidFill>
                  <a:srgbClr val="000000"/>
                </a:solidFill>
                <a:latin typeface="Consolas" panose="020B0609020204030204" pitchFamily="49" charset="0"/>
              </a:rPr>
              <a:t> { </a:t>
            </a:r>
            <a:r>
              <a:rPr lang="en-US" sz="800" dirty="0" err="1">
                <a:solidFill>
                  <a:srgbClr val="000000"/>
                </a:solidFill>
                <a:latin typeface="Consolas" panose="020B0609020204030204" pitchFamily="49" charset="0"/>
              </a:rPr>
              <a:t>ColorRangePipe</a:t>
            </a:r>
            <a:r>
              <a:rPr lang="en-US" sz="800" dirty="0">
                <a:solidFill>
                  <a:srgbClr val="000000"/>
                </a:solidFill>
                <a:latin typeface="Consolas" panose="020B0609020204030204" pitchFamily="49" charset="0"/>
              </a:rPr>
              <a:t> } </a:t>
            </a:r>
            <a:r>
              <a:rPr lang="en-US" sz="800" dirty="0">
                <a:solidFill>
                  <a:srgbClr val="0000FF"/>
                </a:solidFill>
                <a:latin typeface="Consolas" panose="020B0609020204030204" pitchFamily="49" charset="0"/>
              </a:rPr>
              <a:t>from</a:t>
            </a:r>
            <a:r>
              <a:rPr lang="en-US" sz="800" dirty="0">
                <a:solidFill>
                  <a:srgbClr val="000000"/>
                </a:solidFill>
                <a:latin typeface="Consolas" panose="020B0609020204030204" pitchFamily="49" charset="0"/>
              </a:rPr>
              <a:t> </a:t>
            </a:r>
            <a:r>
              <a:rPr lang="en-US" sz="800" dirty="0">
                <a:solidFill>
                  <a:srgbClr val="A31515"/>
                </a:solidFill>
                <a:latin typeface="Consolas" panose="020B0609020204030204" pitchFamily="49" charset="0"/>
              </a:rPr>
              <a:t>'./color-</a:t>
            </a:r>
            <a:r>
              <a:rPr lang="en-US" sz="800" dirty="0" err="1">
                <a:solidFill>
                  <a:srgbClr val="A31515"/>
                </a:solidFill>
                <a:latin typeface="Consolas" panose="020B0609020204030204" pitchFamily="49" charset="0"/>
              </a:rPr>
              <a:t>range.pipe</a:t>
            </a:r>
            <a:r>
              <a:rPr lang="en-US" sz="800" dirty="0">
                <a:solidFill>
                  <a:srgbClr val="A31515"/>
                </a:solidFill>
                <a:latin typeface="Consolas" panose="020B0609020204030204" pitchFamily="49" charset="0"/>
              </a:rPr>
              <a:t>'</a:t>
            </a:r>
            <a:r>
              <a:rPr lang="en-US" sz="800" dirty="0">
                <a:solidFill>
                  <a:srgbClr val="000000"/>
                </a:solidFill>
                <a:latin typeface="Consolas" panose="020B0609020204030204" pitchFamily="49" charset="0"/>
              </a:rPr>
              <a:t>;</a:t>
            </a:r>
          </a:p>
          <a:p>
            <a:r>
              <a:rPr lang="en-US" sz="800"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pipes:</a:t>
            </a:r>
            <a:r>
              <a:rPr lang="en-US" sz="800" dirty="0">
                <a:solidFill>
                  <a:srgbClr val="000000"/>
                </a:solidFill>
                <a:latin typeface="Consolas" panose="020B0609020204030204" pitchFamily="49" charset="0"/>
              </a:rPr>
              <a:t> </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ColorRangePipe</a:t>
            </a:r>
            <a:r>
              <a:rPr lang="en-US" dirty="0">
                <a:solidFill>
                  <a:srgbClr val="000000"/>
                </a:solidFill>
                <a:latin typeface="Consolas" panose="020B0609020204030204" pitchFamily="49" charset="0"/>
              </a:rPr>
              <a:t>]</a:t>
            </a: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49</a:t>
            </a:fld>
            <a:endParaRPr lang="en-US"/>
          </a:p>
        </p:txBody>
      </p:sp>
    </p:spTree>
    <p:extLst>
      <p:ext uri="{BB962C8B-B14F-4D97-AF65-F5344CB8AC3E}">
        <p14:creationId xmlns:p14="http://schemas.microsoft.com/office/powerpoint/2010/main" val="375681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a:t>
            </a:r>
          </a:p>
        </p:txBody>
      </p:sp>
      <p:sp>
        <p:nvSpPr>
          <p:cNvPr id="4" name="Slide Number Placeholder 3"/>
          <p:cNvSpPr>
            <a:spLocks noGrp="1"/>
          </p:cNvSpPr>
          <p:nvPr>
            <p:ph type="sldNum" sz="quarter" idx="10"/>
          </p:nvPr>
        </p:nvSpPr>
        <p:spPr/>
        <p:txBody>
          <a:bodyPr/>
          <a:lstStyle/>
          <a:p>
            <a:fld id="{6A7A95C9-B66A-4520-BDCE-EB8FA005C69C}" type="slidenum">
              <a:rPr lang="en-US" smtClean="0"/>
              <a:t>5</a:t>
            </a:fld>
            <a:endParaRPr lang="en-US"/>
          </a:p>
        </p:txBody>
      </p:sp>
    </p:spTree>
    <p:extLst>
      <p:ext uri="{BB962C8B-B14F-4D97-AF65-F5344CB8AC3E}">
        <p14:creationId xmlns:p14="http://schemas.microsoft.com/office/powerpoint/2010/main" val="4677899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28230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means it's a structural directive</a:t>
            </a:r>
          </a:p>
          <a:p>
            <a:pPr marL="171450" indent="-171450">
              <a:buFont typeface="Arial" panose="020B0604020202020204" pitchFamily="34" charset="0"/>
              <a:buChar char="•"/>
            </a:pPr>
            <a:r>
              <a:rPr lang="en-US" dirty="0"/>
              <a:t>#book of </a:t>
            </a:r>
            <a:r>
              <a:rPr lang="en-US" dirty="0" err="1"/>
              <a:t>bookTitles</a:t>
            </a:r>
            <a:r>
              <a:rPr lang="en-US" dirty="0"/>
              <a:t> was removed in beta.17</a:t>
            </a:r>
          </a:p>
        </p:txBody>
      </p:sp>
      <p:sp>
        <p:nvSpPr>
          <p:cNvPr id="4" name="Slide Number Placeholder 3"/>
          <p:cNvSpPr>
            <a:spLocks noGrp="1"/>
          </p:cNvSpPr>
          <p:nvPr>
            <p:ph type="sldNum" sz="quarter" idx="10"/>
          </p:nvPr>
        </p:nvSpPr>
        <p:spPr/>
        <p:txBody>
          <a:bodyPr/>
          <a:lstStyle/>
          <a:p>
            <a:fld id="{6A7A95C9-B66A-4520-BDCE-EB8FA005C69C}" type="slidenum">
              <a:rPr lang="en-US" smtClean="0"/>
              <a:t>51</a:t>
            </a:fld>
            <a:endParaRPr lang="en-US"/>
          </a:p>
        </p:txBody>
      </p:sp>
    </p:spTree>
    <p:extLst>
      <p:ext uri="{BB962C8B-B14F-4D97-AF65-F5344CB8AC3E}">
        <p14:creationId xmlns:p14="http://schemas.microsoft.com/office/powerpoint/2010/main" val="35687272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means it's a structural directive</a:t>
            </a:r>
          </a:p>
          <a:p>
            <a:pPr marL="171450" indent="-171450">
              <a:buFont typeface="Arial" panose="020B0604020202020204" pitchFamily="34" charset="0"/>
              <a:buChar char="•"/>
            </a:pPr>
            <a:r>
              <a:rPr lang="en-US" dirty="0"/>
              <a:t>#book of </a:t>
            </a:r>
            <a:r>
              <a:rPr lang="en-US" dirty="0" err="1"/>
              <a:t>bookTitles</a:t>
            </a:r>
            <a:r>
              <a:rPr lang="en-US" dirty="0"/>
              <a:t> was removed in beta.17</a:t>
            </a:r>
          </a:p>
        </p:txBody>
      </p:sp>
      <p:sp>
        <p:nvSpPr>
          <p:cNvPr id="4" name="Slide Number Placeholder 3"/>
          <p:cNvSpPr>
            <a:spLocks noGrp="1"/>
          </p:cNvSpPr>
          <p:nvPr>
            <p:ph type="sldNum" sz="quarter" idx="10"/>
          </p:nvPr>
        </p:nvSpPr>
        <p:spPr/>
        <p:txBody>
          <a:bodyPr/>
          <a:lstStyle/>
          <a:p>
            <a:fld id="{6A7A95C9-B66A-4520-BDCE-EB8FA005C69C}" type="slidenum">
              <a:rPr lang="en-US" smtClean="0"/>
              <a:t>52</a:t>
            </a:fld>
            <a:endParaRPr lang="en-US"/>
          </a:p>
        </p:txBody>
      </p:sp>
    </p:spTree>
    <p:extLst>
      <p:ext uri="{BB962C8B-B14F-4D97-AF65-F5344CB8AC3E}">
        <p14:creationId xmlns:p14="http://schemas.microsoft.com/office/powerpoint/2010/main" val="7916018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53</a:t>
            </a:fld>
            <a:endParaRPr lang="en-US"/>
          </a:p>
        </p:txBody>
      </p:sp>
    </p:spTree>
    <p:extLst>
      <p:ext uri="{BB962C8B-B14F-4D97-AF65-F5344CB8AC3E}">
        <p14:creationId xmlns:p14="http://schemas.microsoft.com/office/powerpoint/2010/main" val="2584188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54</a:t>
            </a:fld>
            <a:endParaRPr lang="en-US"/>
          </a:p>
        </p:txBody>
      </p:sp>
    </p:spTree>
    <p:extLst>
      <p:ext uri="{BB962C8B-B14F-4D97-AF65-F5344CB8AC3E}">
        <p14:creationId xmlns:p14="http://schemas.microsoft.com/office/powerpoint/2010/main" val="22357132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55</a:t>
            </a:fld>
            <a:endParaRPr lang="en-US"/>
          </a:p>
        </p:txBody>
      </p:sp>
    </p:spTree>
    <p:extLst>
      <p:ext uri="{BB962C8B-B14F-4D97-AF65-F5344CB8AC3E}">
        <p14:creationId xmlns:p14="http://schemas.microsoft.com/office/powerpoint/2010/main" val="20253806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56</a:t>
            </a:fld>
            <a:endParaRPr lang="en-US"/>
          </a:p>
        </p:txBody>
      </p:sp>
    </p:spTree>
    <p:extLst>
      <p:ext uri="{BB962C8B-B14F-4D97-AF65-F5344CB8AC3E}">
        <p14:creationId xmlns:p14="http://schemas.microsoft.com/office/powerpoint/2010/main" val="22968404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57</a:t>
            </a:fld>
            <a:endParaRPr lang="en-US"/>
          </a:p>
        </p:txBody>
      </p:sp>
    </p:spTree>
    <p:extLst>
      <p:ext uri="{BB962C8B-B14F-4D97-AF65-F5344CB8AC3E}">
        <p14:creationId xmlns:p14="http://schemas.microsoft.com/office/powerpoint/2010/main" val="33527766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 means it's a structural directive</a:t>
            </a:r>
          </a:p>
          <a:p>
            <a:pPr marL="171450" indent="-171450">
              <a:buFont typeface="Arial" panose="020B0604020202020204" pitchFamily="34" charset="0"/>
              <a:buChar char="•"/>
            </a:pPr>
            <a:r>
              <a:rPr lang="en-US" dirty="0"/>
              <a:t>#book of </a:t>
            </a:r>
            <a:r>
              <a:rPr lang="en-US" dirty="0" err="1"/>
              <a:t>bookTitles</a:t>
            </a:r>
            <a:r>
              <a:rPr lang="en-US" dirty="0"/>
              <a:t> was removed in beta.17</a:t>
            </a:r>
          </a:p>
        </p:txBody>
      </p:sp>
      <p:sp>
        <p:nvSpPr>
          <p:cNvPr id="4" name="Slide Number Placeholder 3"/>
          <p:cNvSpPr>
            <a:spLocks noGrp="1"/>
          </p:cNvSpPr>
          <p:nvPr>
            <p:ph type="sldNum" sz="quarter" idx="10"/>
          </p:nvPr>
        </p:nvSpPr>
        <p:spPr/>
        <p:txBody>
          <a:bodyPr/>
          <a:lstStyle/>
          <a:p>
            <a:fld id="{6A7A95C9-B66A-4520-BDCE-EB8FA005C69C}" type="slidenum">
              <a:rPr lang="en-US" smtClean="0"/>
              <a:t>58</a:t>
            </a:fld>
            <a:endParaRPr lang="en-US"/>
          </a:p>
        </p:txBody>
      </p:sp>
    </p:spTree>
    <p:extLst>
      <p:ext uri="{BB962C8B-B14F-4D97-AF65-F5344CB8AC3E}">
        <p14:creationId xmlns:p14="http://schemas.microsoft.com/office/powerpoint/2010/main" val="31888420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 means it's a structural directive</a:t>
            </a:r>
          </a:p>
          <a:p>
            <a:pPr marL="171450" indent="-171450">
              <a:buFont typeface="Arial" panose="020B0604020202020204" pitchFamily="34" charset="0"/>
              <a:buChar char="•"/>
            </a:pPr>
            <a:r>
              <a:rPr lang="en-US" dirty="0"/>
              <a:t>#book of </a:t>
            </a:r>
            <a:r>
              <a:rPr lang="en-US" dirty="0" err="1"/>
              <a:t>bookTitles</a:t>
            </a:r>
            <a:r>
              <a:rPr lang="en-US" dirty="0"/>
              <a:t> was removed in beta.17</a:t>
            </a:r>
          </a:p>
        </p:txBody>
      </p:sp>
      <p:sp>
        <p:nvSpPr>
          <p:cNvPr id="4" name="Slide Number Placeholder 3"/>
          <p:cNvSpPr>
            <a:spLocks noGrp="1"/>
          </p:cNvSpPr>
          <p:nvPr>
            <p:ph type="sldNum" sz="quarter" idx="10"/>
          </p:nvPr>
        </p:nvSpPr>
        <p:spPr/>
        <p:txBody>
          <a:bodyPr/>
          <a:lstStyle/>
          <a:p>
            <a:fld id="{6A7A95C9-B66A-4520-BDCE-EB8FA005C69C}" type="slidenum">
              <a:rPr lang="en-US" smtClean="0"/>
              <a:t>59</a:t>
            </a:fld>
            <a:endParaRPr lang="en-US"/>
          </a:p>
        </p:txBody>
      </p:sp>
    </p:spTree>
    <p:extLst>
      <p:ext uri="{BB962C8B-B14F-4D97-AF65-F5344CB8AC3E}">
        <p14:creationId xmlns:p14="http://schemas.microsoft.com/office/powerpoint/2010/main" val="3320801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https://angular.io/docs/ts/latest/guide/attribute-directives.html</a:t>
            </a:r>
          </a:p>
          <a:p>
            <a:endParaRPr lang="en-US" b="1" dirty="0"/>
          </a:p>
          <a:p>
            <a:r>
              <a:rPr lang="en-US" b="1" dirty="0"/>
              <a:t>Note</a:t>
            </a:r>
            <a:r>
              <a:rPr lang="en-US" b="1" baseline="0" dirty="0"/>
              <a:t> on </a:t>
            </a:r>
            <a:r>
              <a:rPr lang="en-US" b="1" dirty="0"/>
              <a:t>Directives</a:t>
            </a:r>
          </a:p>
          <a:p>
            <a:r>
              <a:rPr lang="en-US" dirty="0"/>
              <a:t>There are three kinds of directives in Angular:</a:t>
            </a:r>
          </a:p>
          <a:p>
            <a:r>
              <a:rPr lang="en-US" dirty="0"/>
              <a:t>Components</a:t>
            </a:r>
          </a:p>
          <a:p>
            <a:r>
              <a:rPr lang="en-US" dirty="0"/>
              <a:t>Structural directives </a:t>
            </a:r>
          </a:p>
          <a:p>
            <a:r>
              <a:rPr lang="en-US" dirty="0"/>
              <a:t>Attribute directives</a:t>
            </a:r>
          </a:p>
          <a:p>
            <a:r>
              <a:rPr lang="en-US" dirty="0"/>
              <a:t>A </a:t>
            </a:r>
            <a:r>
              <a:rPr lang="en-US" i="1" dirty="0"/>
              <a:t>Component</a:t>
            </a:r>
            <a:r>
              <a:rPr lang="en-US" dirty="0"/>
              <a:t> is really a directive with a template. It's the most common of the three directives and we tend to write lots of them as we build applications.</a:t>
            </a:r>
          </a:p>
          <a:p>
            <a:r>
              <a:rPr lang="en-US" i="1" dirty="0">
                <a:hlinkClick r:id="rId3"/>
              </a:rPr>
              <a:t>Structural</a:t>
            </a:r>
            <a:r>
              <a:rPr lang="en-US" dirty="0">
                <a:hlinkClick r:id="rId3"/>
              </a:rPr>
              <a:t> directives</a:t>
            </a:r>
            <a:r>
              <a:rPr lang="en-US" dirty="0"/>
              <a:t> can change the DOM layout by adding and removing DOM elements. </a:t>
            </a:r>
            <a:r>
              <a:rPr lang="en-US" dirty="0" err="1">
                <a:hlinkClick r:id="rId4"/>
              </a:rPr>
              <a:t>NgFor</a:t>
            </a:r>
            <a:r>
              <a:rPr lang="en-US" dirty="0"/>
              <a:t> and </a:t>
            </a:r>
            <a:r>
              <a:rPr lang="en-US" dirty="0" err="1">
                <a:hlinkClick r:id="rId5"/>
              </a:rPr>
              <a:t>NgIf</a:t>
            </a:r>
            <a:r>
              <a:rPr lang="en-US" dirty="0"/>
              <a:t> are two familiar examples.</a:t>
            </a:r>
          </a:p>
          <a:p>
            <a:r>
              <a:rPr lang="en-US" dirty="0"/>
              <a:t>An </a:t>
            </a:r>
            <a:r>
              <a:rPr lang="en-US" i="1" dirty="0"/>
              <a:t>Attribute</a:t>
            </a:r>
            <a:r>
              <a:rPr lang="en-US" dirty="0"/>
              <a:t> directive can change the appearance or behavior of an element. The built-in </a:t>
            </a:r>
            <a:r>
              <a:rPr lang="en-US" dirty="0" err="1">
                <a:hlinkClick r:id="rId6"/>
              </a:rPr>
              <a:t>NgStyle</a:t>
            </a:r>
            <a:r>
              <a:rPr lang="en-US" dirty="0"/>
              <a:t> directive, for example, can change several element styles at the same time.</a:t>
            </a:r>
          </a:p>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6</a:t>
            </a:fld>
            <a:endParaRPr lang="en-US"/>
          </a:p>
        </p:txBody>
      </p:sp>
    </p:spTree>
    <p:extLst>
      <p:ext uri="{BB962C8B-B14F-4D97-AF65-F5344CB8AC3E}">
        <p14:creationId xmlns:p14="http://schemas.microsoft.com/office/powerpoint/2010/main" val="10902436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 means it's a structural directive</a:t>
            </a:r>
          </a:p>
          <a:p>
            <a:pPr marL="171450" indent="-171450">
              <a:buFont typeface="Arial" panose="020B0604020202020204" pitchFamily="34" charset="0"/>
              <a:buChar char="•"/>
            </a:pPr>
            <a:r>
              <a:rPr lang="en-US" dirty="0"/>
              <a:t>#book of </a:t>
            </a:r>
            <a:r>
              <a:rPr lang="en-US" dirty="0" err="1"/>
              <a:t>bookTitles</a:t>
            </a:r>
            <a:r>
              <a:rPr lang="en-US" dirty="0"/>
              <a:t> was removed in beta.17</a:t>
            </a:r>
          </a:p>
        </p:txBody>
      </p:sp>
      <p:sp>
        <p:nvSpPr>
          <p:cNvPr id="4" name="Slide Number Placeholder 3"/>
          <p:cNvSpPr>
            <a:spLocks noGrp="1"/>
          </p:cNvSpPr>
          <p:nvPr>
            <p:ph type="sldNum" sz="quarter" idx="10"/>
          </p:nvPr>
        </p:nvSpPr>
        <p:spPr/>
        <p:txBody>
          <a:bodyPr/>
          <a:lstStyle/>
          <a:p>
            <a:fld id="{6A7A95C9-B66A-4520-BDCE-EB8FA005C69C}" type="slidenum">
              <a:rPr lang="en-US" smtClean="0"/>
              <a:t>60</a:t>
            </a:fld>
            <a:endParaRPr lang="en-US"/>
          </a:p>
        </p:txBody>
      </p:sp>
    </p:spTree>
    <p:extLst>
      <p:ext uri="{BB962C8B-B14F-4D97-AF65-F5344CB8AC3E}">
        <p14:creationId xmlns:p14="http://schemas.microsoft.com/office/powerpoint/2010/main" val="18252677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 means it's a structural directive</a:t>
            </a:r>
          </a:p>
          <a:p>
            <a:pPr marL="171450" indent="-171450">
              <a:buFont typeface="Arial" panose="020B0604020202020204" pitchFamily="34" charset="0"/>
              <a:buChar char="•"/>
            </a:pPr>
            <a:r>
              <a:rPr lang="en-US" dirty="0"/>
              <a:t>#book of </a:t>
            </a:r>
            <a:r>
              <a:rPr lang="en-US" dirty="0" err="1"/>
              <a:t>bookTitles</a:t>
            </a:r>
            <a:r>
              <a:rPr lang="en-US" dirty="0"/>
              <a:t> was removed in beta.17</a:t>
            </a:r>
          </a:p>
        </p:txBody>
      </p:sp>
      <p:sp>
        <p:nvSpPr>
          <p:cNvPr id="4" name="Slide Number Placeholder 3"/>
          <p:cNvSpPr>
            <a:spLocks noGrp="1"/>
          </p:cNvSpPr>
          <p:nvPr>
            <p:ph type="sldNum" sz="quarter" idx="10"/>
          </p:nvPr>
        </p:nvSpPr>
        <p:spPr/>
        <p:txBody>
          <a:bodyPr/>
          <a:lstStyle/>
          <a:p>
            <a:fld id="{6A7A95C9-B66A-4520-BDCE-EB8FA005C69C}" type="slidenum">
              <a:rPr lang="en-US" smtClean="0"/>
              <a:t>61</a:t>
            </a:fld>
            <a:endParaRPr lang="en-US"/>
          </a:p>
        </p:txBody>
      </p:sp>
    </p:spTree>
    <p:extLst>
      <p:ext uri="{BB962C8B-B14F-4D97-AF65-F5344CB8AC3E}">
        <p14:creationId xmlns:p14="http://schemas.microsoft.com/office/powerpoint/2010/main" val="11946062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62</a:t>
            </a:fld>
            <a:endParaRPr lang="en-US"/>
          </a:p>
        </p:txBody>
      </p:sp>
    </p:spTree>
    <p:extLst>
      <p:ext uri="{BB962C8B-B14F-4D97-AF65-F5344CB8AC3E}">
        <p14:creationId xmlns:p14="http://schemas.microsoft.com/office/powerpoint/2010/main" val="30271517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63</a:t>
            </a:fld>
            <a:endParaRPr lang="en-US"/>
          </a:p>
        </p:txBody>
      </p:sp>
    </p:spTree>
    <p:extLst>
      <p:ext uri="{BB962C8B-B14F-4D97-AF65-F5344CB8AC3E}">
        <p14:creationId xmlns:p14="http://schemas.microsoft.com/office/powerpoint/2010/main" val="12058527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64</a:t>
            </a:fld>
            <a:endParaRPr lang="en-US"/>
          </a:p>
        </p:txBody>
      </p:sp>
    </p:spTree>
    <p:extLst>
      <p:ext uri="{BB962C8B-B14F-4D97-AF65-F5344CB8AC3E}">
        <p14:creationId xmlns:p14="http://schemas.microsoft.com/office/powerpoint/2010/main" val="31232447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65</a:t>
            </a:fld>
            <a:endParaRPr lang="en-US"/>
          </a:p>
        </p:txBody>
      </p:sp>
    </p:spTree>
    <p:extLst>
      <p:ext uri="{BB962C8B-B14F-4D97-AF65-F5344CB8AC3E}">
        <p14:creationId xmlns:p14="http://schemas.microsoft.com/office/powerpoint/2010/main" val="7609645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66</a:t>
            </a:fld>
            <a:endParaRPr lang="en-US"/>
          </a:p>
        </p:txBody>
      </p:sp>
    </p:spTree>
    <p:extLst>
      <p:ext uri="{BB962C8B-B14F-4D97-AF65-F5344CB8AC3E}">
        <p14:creationId xmlns:p14="http://schemas.microsoft.com/office/powerpoint/2010/main" val="4379027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67</a:t>
            </a:fld>
            <a:endParaRPr lang="en-US"/>
          </a:p>
        </p:txBody>
      </p:sp>
    </p:spTree>
    <p:extLst>
      <p:ext uri="{BB962C8B-B14F-4D97-AF65-F5344CB8AC3E}">
        <p14:creationId xmlns:p14="http://schemas.microsoft.com/office/powerpoint/2010/main" val="8671231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68</a:t>
            </a:fld>
            <a:endParaRPr lang="en-US"/>
          </a:p>
        </p:txBody>
      </p:sp>
    </p:spTree>
    <p:extLst>
      <p:ext uri="{BB962C8B-B14F-4D97-AF65-F5344CB8AC3E}">
        <p14:creationId xmlns:p14="http://schemas.microsoft.com/office/powerpoint/2010/main" val="26376909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69</a:t>
            </a:fld>
            <a:endParaRPr lang="en-US"/>
          </a:p>
        </p:txBody>
      </p:sp>
    </p:spTree>
    <p:extLst>
      <p:ext uri="{BB962C8B-B14F-4D97-AF65-F5344CB8AC3E}">
        <p14:creationId xmlns:p14="http://schemas.microsoft.com/office/powerpoint/2010/main" val="512198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http://angularjs.blogspot.com/2016/12/ok-let-me-explain-its-going-to-be.html?m=1</a:t>
            </a:r>
          </a:p>
          <a:p>
            <a:r>
              <a:rPr lang="en-US" dirty="0"/>
              <a:t>http://angularjs.blogspot.co.uk/2016/10/versioning-and-releasing-angular.html</a:t>
            </a:r>
          </a:p>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7</a:t>
            </a:fld>
            <a:endParaRPr lang="en-US"/>
          </a:p>
        </p:txBody>
      </p:sp>
    </p:spTree>
    <p:extLst>
      <p:ext uri="{BB962C8B-B14F-4D97-AF65-F5344CB8AC3E}">
        <p14:creationId xmlns:p14="http://schemas.microsoft.com/office/powerpoint/2010/main" val="15363039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changes -  when data bound is changed</a:t>
            </a:r>
          </a:p>
          <a:p>
            <a:r>
              <a:rPr lang="en-US" dirty="0"/>
              <a:t>Destroy - Destroys the component</a:t>
            </a:r>
            <a:r>
              <a:rPr lang="en-US" baseline="0" dirty="0"/>
              <a:t> when its template is removed from the DOM</a:t>
            </a:r>
          </a:p>
          <a:p>
            <a:r>
              <a:rPr lang="en-US" baseline="0" dirty="0" err="1"/>
              <a:t>ngOnInit</a:t>
            </a:r>
            <a:r>
              <a:rPr lang="en-US" baseline="0" dirty="0"/>
              <a:t> – good for loading data using a data service</a:t>
            </a:r>
          </a:p>
          <a:p>
            <a:r>
              <a:rPr lang="en-US" sz="1200" dirty="0" err="1">
                <a:solidFill>
                  <a:srgbClr val="FFFF00"/>
                </a:solidFill>
              </a:rPr>
              <a:t>ngOnChanges</a:t>
            </a:r>
            <a:r>
              <a:rPr lang="en-US" sz="1200" dirty="0">
                <a:solidFill>
                  <a:srgbClr val="FFFF00"/>
                </a:solidFill>
              </a:rPr>
              <a:t> – watches</a:t>
            </a:r>
            <a:r>
              <a:rPr lang="en-US" sz="1200" baseline="0" dirty="0">
                <a:solidFill>
                  <a:srgbClr val="FFFF00"/>
                </a:solidFill>
              </a:rPr>
              <a:t> for changes to input properties</a:t>
            </a:r>
            <a:endParaRPr lang="en-US" baseline="0" dirty="0"/>
          </a:p>
          <a:p>
            <a:r>
              <a:rPr lang="en-US" dirty="0"/>
              <a:t>We</a:t>
            </a:r>
            <a:r>
              <a:rPr lang="en-US" baseline="0" dirty="0"/>
              <a:t> are showing the three most widely used hooks</a:t>
            </a:r>
          </a:p>
          <a:p>
            <a:pPr marL="171450" indent="-171450">
              <a:buFontTx/>
              <a:buChar char="-"/>
            </a:pPr>
            <a:r>
              <a:rPr lang="en-US" baseline="0" dirty="0" err="1"/>
              <a:t>ngOnInit</a:t>
            </a:r>
            <a:endParaRPr lang="en-US" baseline="0" dirty="0"/>
          </a:p>
          <a:p>
            <a:pPr marL="171450" indent="-171450">
              <a:buFontTx/>
              <a:buChar char="-"/>
            </a:pPr>
            <a:r>
              <a:rPr lang="en-US" baseline="0" dirty="0" err="1"/>
              <a:t>ngOnChanges</a:t>
            </a:r>
            <a:endParaRPr lang="en-US" baseline="0" dirty="0"/>
          </a:p>
          <a:p>
            <a:pPr marL="171450" indent="-171450">
              <a:buFontTx/>
              <a:buChar char="-"/>
            </a:pPr>
            <a:r>
              <a:rPr lang="en-US" baseline="0" dirty="0" err="1"/>
              <a:t>ngOnOnDestroy</a:t>
            </a:r>
            <a:endParaRPr lang="en-US" baseline="0" dirty="0"/>
          </a:p>
          <a:p>
            <a:pPr marL="171450" indent="-171450">
              <a:buFontTx/>
              <a:buChar char="-"/>
            </a:pPr>
            <a:endParaRPr lang="en-US" baseline="0" dirty="0"/>
          </a:p>
          <a:p>
            <a:pPr marL="0" indent="0">
              <a:buFontTx/>
              <a:buNone/>
            </a:pPr>
            <a:r>
              <a:rPr lang="en-US" dirty="0"/>
              <a:t>Here is the full list of hooks</a:t>
            </a:r>
          </a:p>
          <a:p>
            <a:pPr marL="0" indent="0">
              <a:buFontTx/>
              <a:buNone/>
            </a:pPr>
            <a:r>
              <a:rPr lang="en-US" dirty="0"/>
              <a:t>https://angular.io/docs/ts/latest/guide/lifecycle-hooks.html</a:t>
            </a:r>
          </a:p>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70</a:t>
            </a:fld>
            <a:endParaRPr lang="en-US"/>
          </a:p>
        </p:txBody>
      </p:sp>
    </p:spTree>
    <p:extLst>
      <p:ext uri="{BB962C8B-B14F-4D97-AF65-F5344CB8AC3E}">
        <p14:creationId xmlns:p14="http://schemas.microsoft.com/office/powerpoint/2010/main" val="19227935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a:t>
            </a:r>
            <a:r>
              <a:rPr lang="en-US" i="1" dirty="0"/>
              <a:t>best practice </a:t>
            </a:r>
            <a:r>
              <a:rPr lang="en-US" i="0" dirty="0"/>
              <a:t>to do initialization in </a:t>
            </a:r>
            <a:r>
              <a:rPr lang="en-US" i="0" dirty="0" err="1"/>
              <a:t>ngOnInit</a:t>
            </a:r>
            <a:r>
              <a:rPr lang="en-US" i="0" dirty="0"/>
              <a:t> instead of the constructor</a:t>
            </a:r>
            <a:r>
              <a:rPr lang="en-US" dirty="0"/>
              <a:t>.</a:t>
            </a:r>
          </a:p>
          <a:p>
            <a:r>
              <a:rPr lang="en-US" dirty="0"/>
              <a:t>Components are easier to test and debug when their constructors are simple and all real work (especially calling a remote server) is handled in a separate method.</a:t>
            </a:r>
          </a:p>
        </p:txBody>
      </p:sp>
      <p:sp>
        <p:nvSpPr>
          <p:cNvPr id="4" name="Slide Number Placeholder 3"/>
          <p:cNvSpPr>
            <a:spLocks noGrp="1"/>
          </p:cNvSpPr>
          <p:nvPr>
            <p:ph type="sldNum" sz="quarter" idx="10"/>
          </p:nvPr>
        </p:nvSpPr>
        <p:spPr/>
        <p:txBody>
          <a:bodyPr/>
          <a:lstStyle/>
          <a:p>
            <a:fld id="{6A7A95C9-B66A-4520-BDCE-EB8FA005C69C}" type="slidenum">
              <a:rPr lang="en-US" smtClean="0"/>
              <a:t>71</a:t>
            </a:fld>
            <a:endParaRPr lang="en-US"/>
          </a:p>
        </p:txBody>
      </p:sp>
    </p:spTree>
    <p:extLst>
      <p:ext uri="{BB962C8B-B14F-4D97-AF65-F5344CB8AC3E}">
        <p14:creationId xmlns:p14="http://schemas.microsoft.com/office/powerpoint/2010/main" val="19979608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routing target</a:t>
            </a:r>
            <a:r>
              <a:rPr lang="en-US" baseline="0" dirty="0"/>
              <a:t> option is discussed later in the presentation</a:t>
            </a: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72</a:t>
            </a:fld>
            <a:endParaRPr lang="en-US"/>
          </a:p>
        </p:txBody>
      </p:sp>
    </p:spTree>
    <p:extLst>
      <p:ext uri="{BB962C8B-B14F-4D97-AF65-F5344CB8AC3E}">
        <p14:creationId xmlns:p14="http://schemas.microsoft.com/office/powerpoint/2010/main" val="31804374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73</a:t>
            </a:fld>
            <a:endParaRPr lang="en-US"/>
          </a:p>
        </p:txBody>
      </p:sp>
    </p:spTree>
    <p:extLst>
      <p:ext uri="{BB962C8B-B14F-4D97-AF65-F5344CB8AC3E}">
        <p14:creationId xmlns:p14="http://schemas.microsoft.com/office/powerpoint/2010/main" val="10826910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74</a:t>
            </a:fld>
            <a:endParaRPr lang="en-US"/>
          </a:p>
        </p:txBody>
      </p:sp>
    </p:spTree>
    <p:extLst>
      <p:ext uri="{BB962C8B-B14F-4D97-AF65-F5344CB8AC3E}">
        <p14:creationId xmlns:p14="http://schemas.microsoft.com/office/powerpoint/2010/main" val="35936579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75</a:t>
            </a:fld>
            <a:endParaRPr lang="en-US"/>
          </a:p>
        </p:txBody>
      </p:sp>
    </p:spTree>
    <p:extLst>
      <p:ext uri="{BB962C8B-B14F-4D97-AF65-F5344CB8AC3E}">
        <p14:creationId xmlns:p14="http://schemas.microsoft.com/office/powerpoint/2010/main" val="24170635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76</a:t>
            </a:fld>
            <a:endParaRPr lang="en-US"/>
          </a:p>
        </p:txBody>
      </p:sp>
    </p:spTree>
    <p:extLst>
      <p:ext uri="{BB962C8B-B14F-4D97-AF65-F5344CB8AC3E}">
        <p14:creationId xmlns:p14="http://schemas.microsoft.com/office/powerpoint/2010/main" val="25187277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77</a:t>
            </a:fld>
            <a:endParaRPr lang="en-US"/>
          </a:p>
        </p:txBody>
      </p:sp>
    </p:spTree>
    <p:extLst>
      <p:ext uri="{BB962C8B-B14F-4D97-AF65-F5344CB8AC3E}">
        <p14:creationId xmlns:p14="http://schemas.microsoft.com/office/powerpoint/2010/main" val="40603930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78</a:t>
            </a:fld>
            <a:endParaRPr lang="en-US"/>
          </a:p>
        </p:txBody>
      </p:sp>
    </p:spTree>
    <p:extLst>
      <p:ext uri="{BB962C8B-B14F-4D97-AF65-F5344CB8AC3E}">
        <p14:creationId xmlns:p14="http://schemas.microsoft.com/office/powerpoint/2010/main" val="168694862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5417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TypeScript</a:t>
            </a:r>
            <a:r>
              <a:rPr lang="en-US" dirty="0"/>
              <a:t> is the best choice. You get type checking and as</a:t>
            </a:r>
            <a:r>
              <a:rPr lang="en-US" baseline="0" dirty="0"/>
              <a:t> a result great tooling with Visual Studio and VS Code.</a:t>
            </a: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8</a:t>
            </a:fld>
            <a:endParaRPr lang="en-US"/>
          </a:p>
        </p:txBody>
      </p:sp>
    </p:spTree>
    <p:extLst>
      <p:ext uri="{BB962C8B-B14F-4D97-AF65-F5344CB8AC3E}">
        <p14:creationId xmlns:p14="http://schemas.microsoft.com/office/powerpoint/2010/main" val="38276313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80</a:t>
            </a:fld>
            <a:endParaRPr lang="en-US"/>
          </a:p>
        </p:txBody>
      </p:sp>
    </p:spTree>
    <p:extLst>
      <p:ext uri="{BB962C8B-B14F-4D97-AF65-F5344CB8AC3E}">
        <p14:creationId xmlns:p14="http://schemas.microsoft.com/office/powerpoint/2010/main" val="28949710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81</a:t>
            </a:fld>
            <a:endParaRPr lang="en-US"/>
          </a:p>
        </p:txBody>
      </p:sp>
    </p:spTree>
    <p:extLst>
      <p:ext uri="{BB962C8B-B14F-4D97-AF65-F5344CB8AC3E}">
        <p14:creationId xmlns:p14="http://schemas.microsoft.com/office/powerpoint/2010/main" val="3375822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82</a:t>
            </a:fld>
            <a:endParaRPr lang="en-US"/>
          </a:p>
        </p:txBody>
      </p:sp>
    </p:spTree>
    <p:extLst>
      <p:ext uri="{BB962C8B-B14F-4D97-AF65-F5344CB8AC3E}">
        <p14:creationId xmlns:p14="http://schemas.microsoft.com/office/powerpoint/2010/main" val="13553521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83</a:t>
            </a:fld>
            <a:endParaRPr lang="en-US"/>
          </a:p>
        </p:txBody>
      </p:sp>
    </p:spTree>
    <p:extLst>
      <p:ext uri="{BB962C8B-B14F-4D97-AF65-F5344CB8AC3E}">
        <p14:creationId xmlns:p14="http://schemas.microsoft.com/office/powerpoint/2010/main" val="15530767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@Injectable only required if your service has its own dependencies, but recommended to always put it on.</a:t>
            </a:r>
          </a:p>
          <a:p>
            <a:r>
              <a:rPr lang="en-US" dirty="0"/>
              <a:t>When you register a provider the service will be available in that component and all of that component's children.</a:t>
            </a:r>
          </a:p>
          <a:p>
            <a:r>
              <a:rPr lang="en-US" dirty="0"/>
              <a:t>If you register it twice (in different components) then you get 2 instances (no longer a singleton). The injector will keep track of both.</a:t>
            </a:r>
          </a:p>
        </p:txBody>
      </p:sp>
      <p:sp>
        <p:nvSpPr>
          <p:cNvPr id="4" name="Slide Number Placeholder 3"/>
          <p:cNvSpPr>
            <a:spLocks noGrp="1"/>
          </p:cNvSpPr>
          <p:nvPr>
            <p:ph type="sldNum" sz="quarter" idx="10"/>
          </p:nvPr>
        </p:nvSpPr>
        <p:spPr/>
        <p:txBody>
          <a:bodyPr/>
          <a:lstStyle/>
          <a:p>
            <a:fld id="{6A7A95C9-B66A-4520-BDCE-EB8FA005C69C}" type="slidenum">
              <a:rPr lang="en-US" smtClean="0"/>
              <a:t>84</a:t>
            </a:fld>
            <a:endParaRPr lang="en-US"/>
          </a:p>
        </p:txBody>
      </p:sp>
    </p:spTree>
    <p:extLst>
      <p:ext uri="{BB962C8B-B14F-4D97-AF65-F5344CB8AC3E}">
        <p14:creationId xmlns:p14="http://schemas.microsoft.com/office/powerpoint/2010/main" val="407628947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85</a:t>
            </a:fld>
            <a:endParaRPr lang="en-US"/>
          </a:p>
        </p:txBody>
      </p:sp>
    </p:spTree>
    <p:extLst>
      <p:ext uri="{BB962C8B-B14F-4D97-AF65-F5344CB8AC3E}">
        <p14:creationId xmlns:p14="http://schemas.microsoft.com/office/powerpoint/2010/main" val="9631474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myDataService</a:t>
            </a:r>
            <a:r>
              <a:rPr lang="en-US" dirty="0"/>
              <a:t> is now available to be used in any components below this one.</a:t>
            </a:r>
          </a:p>
        </p:txBody>
      </p:sp>
      <p:sp>
        <p:nvSpPr>
          <p:cNvPr id="4" name="Slide Number Placeholder 3"/>
          <p:cNvSpPr>
            <a:spLocks noGrp="1"/>
          </p:cNvSpPr>
          <p:nvPr>
            <p:ph type="sldNum" sz="quarter" idx="10"/>
          </p:nvPr>
        </p:nvSpPr>
        <p:spPr/>
        <p:txBody>
          <a:bodyPr/>
          <a:lstStyle/>
          <a:p>
            <a:fld id="{6A7A95C9-B66A-4520-BDCE-EB8FA005C69C}" type="slidenum">
              <a:rPr lang="en-US" smtClean="0"/>
              <a:t>86</a:t>
            </a:fld>
            <a:endParaRPr lang="en-US"/>
          </a:p>
        </p:txBody>
      </p:sp>
    </p:spTree>
    <p:extLst>
      <p:ext uri="{BB962C8B-B14F-4D97-AF65-F5344CB8AC3E}">
        <p14:creationId xmlns:p14="http://schemas.microsoft.com/office/powerpoint/2010/main" val="24318763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05131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88</a:t>
            </a:fld>
            <a:endParaRPr lang="en-US"/>
          </a:p>
        </p:txBody>
      </p:sp>
    </p:spTree>
    <p:extLst>
      <p:ext uri="{BB962C8B-B14F-4D97-AF65-F5344CB8AC3E}">
        <p14:creationId xmlns:p14="http://schemas.microsoft.com/office/powerpoint/2010/main" val="39254347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89</a:t>
            </a:fld>
            <a:endParaRPr lang="en-US"/>
          </a:p>
        </p:txBody>
      </p:sp>
    </p:spTree>
    <p:extLst>
      <p:ext uri="{BB962C8B-B14F-4D97-AF65-F5344CB8AC3E}">
        <p14:creationId xmlns:p14="http://schemas.microsoft.com/office/powerpoint/2010/main" val="2883135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9</a:t>
            </a:fld>
            <a:endParaRPr lang="en-US"/>
          </a:p>
        </p:txBody>
      </p:sp>
    </p:spTree>
    <p:extLst>
      <p:ext uri="{BB962C8B-B14F-4D97-AF65-F5344CB8AC3E}">
        <p14:creationId xmlns:p14="http://schemas.microsoft.com/office/powerpoint/2010/main" val="19659630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map(x =&gt; x</a:t>
            </a:r>
            <a:r>
              <a:rPr lang="en-US" baseline="0" dirty="0"/>
              <a:t> * 10). E.g. if we have a sequence of  1,2,3 it will become 10, 20,30</a:t>
            </a:r>
          </a:p>
          <a:p>
            <a:endParaRPr lang="en-US" baseline="0" dirty="0"/>
          </a:p>
          <a:p>
            <a:r>
              <a:rPr lang="en-US" baseline="0" dirty="0"/>
              <a:t>Note on </a:t>
            </a:r>
            <a:r>
              <a:rPr lang="en-US" baseline="0" dirty="0" err="1"/>
              <a:t>RxJX</a:t>
            </a:r>
            <a:r>
              <a:rPr lang="en-US" baseline="0" dirty="0"/>
              <a:t> methods:</a:t>
            </a:r>
          </a:p>
          <a:p>
            <a:r>
              <a:rPr lang="en-US" dirty="0"/>
              <a:t>The </a:t>
            </a:r>
            <a:r>
              <a:rPr lang="en-US" dirty="0" err="1"/>
              <a:t>RxJS</a:t>
            </a:r>
            <a:r>
              <a:rPr lang="en-US" dirty="0"/>
              <a:t> library is quite large. We should include only those features that we actually need.</a:t>
            </a:r>
          </a:p>
          <a:p>
            <a:r>
              <a:rPr lang="en-US" dirty="0"/>
              <a:t>Accordingly, Angular exposes a stripped down version of Observable in the </a:t>
            </a:r>
            <a:r>
              <a:rPr lang="en-US" dirty="0" err="1"/>
              <a:t>rxjs</a:t>
            </a:r>
            <a:r>
              <a:rPr lang="en-US" dirty="0"/>
              <a:t>/Observable module, a version that lacks most of the operators including some we'd like to use.</a:t>
            </a:r>
          </a:p>
          <a:p>
            <a:r>
              <a:rPr lang="en-US" dirty="0"/>
              <a:t>It's up to us to add the operators we need. </a:t>
            </a:r>
          </a:p>
          <a:p>
            <a:r>
              <a:rPr lang="en-US" dirty="0"/>
              <a:t>We could add </a:t>
            </a:r>
            <a:r>
              <a:rPr lang="en-US" i="1" dirty="0"/>
              <a:t>every</a:t>
            </a:r>
            <a:r>
              <a:rPr lang="en-US" dirty="0"/>
              <a:t> </a:t>
            </a:r>
            <a:r>
              <a:rPr lang="en-US" dirty="0" err="1"/>
              <a:t>RxJS</a:t>
            </a:r>
            <a:r>
              <a:rPr lang="en-US" dirty="0"/>
              <a:t> operators with a single import statement. While that is the easiest thing to do, we'd pay a penalty in extended launch time and application size.</a:t>
            </a:r>
          </a:p>
          <a:p>
            <a:r>
              <a:rPr lang="en-US" dirty="0"/>
              <a:t>Instead, we'll import each Observable operator and static class method, one-by-one, until we have a custom </a:t>
            </a:r>
            <a:r>
              <a:rPr lang="en-US" i="1" dirty="0"/>
              <a:t>Observable</a:t>
            </a:r>
            <a:r>
              <a:rPr lang="en-US" dirty="0"/>
              <a:t> implementation tuned precisely to our requirements.</a:t>
            </a:r>
          </a:p>
          <a:p>
            <a:r>
              <a:rPr lang="en-US" dirty="0"/>
              <a:t>We'll put the import statements in one app/</a:t>
            </a:r>
            <a:r>
              <a:rPr lang="en-US" dirty="0" err="1"/>
              <a:t>rxjs-operators.ts</a:t>
            </a:r>
            <a:r>
              <a:rPr lang="en-US" dirty="0"/>
              <a:t> file.</a:t>
            </a:r>
          </a:p>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90</a:t>
            </a:fld>
            <a:endParaRPr lang="en-US"/>
          </a:p>
        </p:txBody>
      </p:sp>
    </p:spTree>
    <p:extLst>
      <p:ext uri="{BB962C8B-B14F-4D97-AF65-F5344CB8AC3E}">
        <p14:creationId xmlns:p14="http://schemas.microsoft.com/office/powerpoint/2010/main" val="52201094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a:t>
            </a: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91</a:t>
            </a:fld>
            <a:endParaRPr lang="en-US"/>
          </a:p>
        </p:txBody>
      </p:sp>
    </p:spTree>
    <p:extLst>
      <p:ext uri="{BB962C8B-B14F-4D97-AF65-F5344CB8AC3E}">
        <p14:creationId xmlns:p14="http://schemas.microsoft.com/office/powerpoint/2010/main" val="288765248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a:t>
            </a: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92</a:t>
            </a:fld>
            <a:endParaRPr lang="en-US"/>
          </a:p>
        </p:txBody>
      </p:sp>
    </p:spTree>
    <p:extLst>
      <p:ext uri="{BB962C8B-B14F-4D97-AF65-F5344CB8AC3E}">
        <p14:creationId xmlns:p14="http://schemas.microsoft.com/office/powerpoint/2010/main" val="24392884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a:t>
            </a:r>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93</a:t>
            </a:fld>
            <a:endParaRPr lang="en-US"/>
          </a:p>
        </p:txBody>
      </p:sp>
    </p:spTree>
    <p:extLst>
      <p:ext uri="{BB962C8B-B14F-4D97-AF65-F5344CB8AC3E}">
        <p14:creationId xmlns:p14="http://schemas.microsoft.com/office/powerpoint/2010/main" val="325418240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A95C9-B66A-4520-BDCE-EB8FA005C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54172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95</a:t>
            </a:fld>
            <a:endParaRPr lang="en-US"/>
          </a:p>
        </p:txBody>
      </p:sp>
    </p:spTree>
    <p:extLst>
      <p:ext uri="{BB962C8B-B14F-4D97-AF65-F5344CB8AC3E}">
        <p14:creationId xmlns:p14="http://schemas.microsoft.com/office/powerpoint/2010/main" val="64129651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96</a:t>
            </a:fld>
            <a:endParaRPr lang="en-US"/>
          </a:p>
        </p:txBody>
      </p:sp>
    </p:spTree>
    <p:extLst>
      <p:ext uri="{BB962C8B-B14F-4D97-AF65-F5344CB8AC3E}">
        <p14:creationId xmlns:p14="http://schemas.microsoft.com/office/powerpoint/2010/main" val="38513774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97</a:t>
            </a:fld>
            <a:endParaRPr lang="en-US"/>
          </a:p>
        </p:txBody>
      </p:sp>
    </p:spTree>
    <p:extLst>
      <p:ext uri="{BB962C8B-B14F-4D97-AF65-F5344CB8AC3E}">
        <p14:creationId xmlns:p14="http://schemas.microsoft.com/office/powerpoint/2010/main" val="394638580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98</a:t>
            </a:fld>
            <a:endParaRPr lang="en-US"/>
          </a:p>
        </p:txBody>
      </p:sp>
    </p:spTree>
    <p:extLst>
      <p:ext uri="{BB962C8B-B14F-4D97-AF65-F5344CB8AC3E}">
        <p14:creationId xmlns:p14="http://schemas.microsoft.com/office/powerpoint/2010/main" val="345313485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7A95C9-B66A-4520-BDCE-EB8FA005C69C}" type="slidenum">
              <a:rPr lang="en-US" smtClean="0"/>
              <a:t>99</a:t>
            </a:fld>
            <a:endParaRPr lang="en-US"/>
          </a:p>
        </p:txBody>
      </p:sp>
    </p:spTree>
    <p:extLst>
      <p:ext uri="{BB962C8B-B14F-4D97-AF65-F5344CB8AC3E}">
        <p14:creationId xmlns:p14="http://schemas.microsoft.com/office/powerpoint/2010/main" val="3237597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Rectangle 6"/>
          <p:cNvSpPr/>
          <p:nvPr userDrawn="1"/>
        </p:nvSpPr>
        <p:spPr bwMode="auto">
          <a:xfrm>
            <a:off x="274638" y="2119163"/>
            <a:ext cx="6664044"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
          <p:cNvSpPr>
            <a:spLocks noGrp="1"/>
          </p:cNvSpPr>
          <p:nvPr>
            <p:ph type="title" hasCustomPrompt="1"/>
          </p:nvPr>
        </p:nvSpPr>
        <p:spPr bwMode="auto">
          <a:xfrm>
            <a:off x="274702" y="2119178"/>
            <a:ext cx="6663980"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9" name="Text Placeholder 2"/>
          <p:cNvSpPr>
            <a:spLocks noGrp="1"/>
          </p:cNvSpPr>
          <p:nvPr>
            <p:ph type="body" sz="quarter" idx="14" hasCustomPrompt="1"/>
          </p:nvPr>
        </p:nvSpPr>
        <p:spPr bwMode="auto">
          <a:xfrm>
            <a:off x="273050" y="3954463"/>
            <a:ext cx="666563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1"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chemeClr val="bg1"/>
                </a:solidFill>
                <a:latin typeface="Segoe UI Light" panose="020B0502040204020203" pitchFamily="34" charset="0"/>
                <a:cs typeface="Segoe UI Light" panose="020B0502040204020203" pitchFamily="34" charset="0"/>
              </a:rPr>
              <a:t>Microsoft Services</a:t>
            </a:r>
            <a:endParaRPr lang="en-US" sz="24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74240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35280" y="1336675"/>
            <a:ext cx="5378548" cy="1955407"/>
          </a:xfrm>
        </p:spPr>
        <p:txBody>
          <a:bodyPr wrap="square">
            <a:noAutofit/>
          </a:bodyPr>
          <a:lstStyle>
            <a:lvl1pPr marL="281677" indent="-281677">
              <a:spcBef>
                <a:spcPts val="1200"/>
              </a:spcBef>
              <a:buClr>
                <a:schemeClr val="tx1"/>
              </a:buClr>
              <a:buFont typeface="Arial" pitchFamily="34" charset="0"/>
              <a:buChar char="•"/>
              <a:defRPr sz="3200"/>
            </a:lvl1pPr>
            <a:lvl2pPr marL="520702" indent="-228601">
              <a:defRPr sz="2400"/>
            </a:lvl2pPr>
            <a:lvl3pPr marL="685803" indent="-165101">
              <a:tabLst/>
              <a:defRPr sz="2000"/>
            </a:lvl3pPr>
            <a:lvl4pPr marL="863603" indent="-177801">
              <a:defRPr sz="1800"/>
            </a:lvl4pPr>
            <a:lvl5pPr marL="1028704" indent="-165101">
              <a:tabLs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78172" y="1336675"/>
            <a:ext cx="5378548" cy="1900007"/>
          </a:xfrm>
        </p:spPr>
        <p:txBody>
          <a:bodyPr wrap="square">
            <a:noAutofit/>
          </a:bodyPr>
          <a:lstStyle>
            <a:lvl1pPr marL="281677" indent="-281677">
              <a:spcBef>
                <a:spcPts val="1200"/>
              </a:spcBef>
              <a:buClr>
                <a:schemeClr val="tx1"/>
              </a:buClr>
              <a:buFont typeface="Arial" pitchFamily="34" charset="0"/>
              <a:buChar char="•"/>
              <a:defRPr sz="3200"/>
            </a:lvl1pPr>
            <a:lvl2pPr marL="520702" indent="-228601">
              <a:defRPr sz="2400"/>
            </a:lvl2pPr>
            <a:lvl3pPr marL="685803" indent="-165101">
              <a:tabLst/>
              <a:defRPr sz="2000"/>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31103" y="6336220"/>
            <a:ext cx="2091659" cy="296263"/>
          </a:xfrm>
          <a:prstGeom prst="rect">
            <a:avLst/>
          </a:prstGeom>
        </p:spPr>
      </p:pic>
    </p:spTree>
    <p:extLst>
      <p:ext uri="{BB962C8B-B14F-4D97-AF65-F5344CB8AC3E}">
        <p14:creationId xmlns:p14="http://schemas.microsoft.com/office/powerpoint/2010/main" val="2639819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31103" y="6336220"/>
            <a:ext cx="2091659" cy="296263"/>
          </a:xfrm>
          <a:prstGeom prst="rect">
            <a:avLst/>
          </a:prstGeom>
        </p:spPr>
      </p:pic>
    </p:spTree>
    <p:extLst>
      <p:ext uri="{BB962C8B-B14F-4D97-AF65-F5344CB8AC3E}">
        <p14:creationId xmlns:p14="http://schemas.microsoft.com/office/powerpoint/2010/main" val="2277056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normAutofit/>
          </a:bodyPr>
          <a:lstStyle>
            <a:lvl1pPr>
              <a:defRPr sz="72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11089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normAutofit/>
          </a:bodyPr>
          <a:lstStyle>
            <a:lvl1pPr>
              <a:defRPr lang="en-US" sz="72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45286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81862"/>
          </a:xfrm>
          <a:noFill/>
        </p:spPr>
        <p:txBody>
          <a:bodyPr tIns="91440" bIns="91440" anchor="t" anchorCtr="0">
            <a:spAutoFit/>
          </a:bodyPr>
          <a:lstStyle>
            <a:lvl1pPr>
              <a:defRPr sz="720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774656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81862"/>
          </a:xfrm>
          <a:noFill/>
        </p:spPr>
        <p:txBody>
          <a:bodyPr tIns="91440" bIns="91440" anchor="t" anchorCtr="0">
            <a:spAutoFit/>
          </a:bodyPr>
          <a:lstStyle>
            <a:lvl1pPr>
              <a:defRPr sz="720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98554"/>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81862"/>
          </a:xfrm>
          <a:noFill/>
        </p:spPr>
        <p:txBody>
          <a:bodyPr tIns="91440" bIns="91440" anchor="t" anchorCtr="0">
            <a:spAutoFit/>
          </a:bodyPr>
          <a:lstStyle>
            <a:lvl1pPr>
              <a:defRPr sz="720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2821331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326817"/>
            <a:ext cx="5378548" cy="1754326"/>
          </a:xfrm>
        </p:spPr>
        <p:txBody>
          <a:bodyPr>
            <a:spAutoFit/>
          </a:bodyPr>
          <a:lstStyle>
            <a:lvl1pPr>
              <a:defRPr sz="60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12168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31103" y="6336220"/>
            <a:ext cx="2091659" cy="296263"/>
          </a:xfrm>
          <a:prstGeom prst="rect">
            <a:avLst/>
          </a:prstGeom>
        </p:spPr>
      </p:pic>
    </p:spTree>
    <p:extLst>
      <p:ext uri="{BB962C8B-B14F-4D97-AF65-F5344CB8AC3E}">
        <p14:creationId xmlns:p14="http://schemas.microsoft.com/office/powerpoint/2010/main" val="27094737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922911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normAutofit/>
          </a:bodyPr>
          <a:lstStyle>
            <a:lvl1pPr>
              <a:defRPr sz="5400"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userDrawn="1"/>
        </p:nvSpPr>
        <p:spPr bwMode="auto">
          <a:xfrm>
            <a:off x="358944" y="201449"/>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10224629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164063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146559"/>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35279" y="1197322"/>
            <a:ext cx="11521441" cy="1956973"/>
          </a:xfrm>
        </p:spPr>
        <p:txBody>
          <a:bodyPr>
            <a:noAutofit/>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31103" y="6336220"/>
            <a:ext cx="2091659" cy="296263"/>
          </a:xfrm>
          <a:prstGeom prst="rect">
            <a:avLst/>
          </a:prstGeom>
        </p:spPr>
      </p:pic>
    </p:spTree>
    <p:extLst>
      <p:ext uri="{BB962C8B-B14F-4D97-AF65-F5344CB8AC3E}">
        <p14:creationId xmlns:p14="http://schemas.microsoft.com/office/powerpoint/2010/main" val="23225401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5477642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35280" y="1235075"/>
            <a:ext cx="11521440" cy="2396047"/>
          </a:xfrm>
          <a:prstGeom prst="rect">
            <a:avLst/>
          </a:prstGeom>
        </p:spPr>
        <p:txBody>
          <a:bodyPr>
            <a:noAutofit/>
          </a:bodyPr>
          <a:lstStyle>
            <a:lvl1pPr marL="284790" indent="-284790">
              <a:buClr>
                <a:schemeClr val="tx1"/>
              </a:buClr>
              <a:buSzPct val="90000"/>
              <a:buFont typeface="Arial" pitchFamily="34" charset="0"/>
              <a:buChar char="•"/>
              <a:defRPr sz="3200">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vl2pPr marL="560241" indent="-27545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183460"/>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54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7"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chemeClr val="bg1"/>
                </a:solidFill>
                <a:latin typeface="Segoe UI Light" panose="020B0502040204020203" pitchFamily="34" charset="0"/>
                <a:cs typeface="Segoe UI Light" panose="020B0502040204020203" pitchFamily="34" charset="0"/>
              </a:rPr>
              <a:t>Microsoft Services</a:t>
            </a:r>
            <a:endParaRPr lang="en-US" sz="24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7728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normAutofit/>
          </a:bodyPr>
          <a:lstStyle>
            <a:lvl1pPr>
              <a:defRPr sz="5400" spc="-98"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200" spc="0" baseline="0">
                <a:solidFill>
                  <a:schemeClr val="bg1"/>
                </a:solidFill>
                <a:latin typeface="Segoe UI Light" panose="020B0502040204020203" pitchFamily="34" charset="0"/>
                <a:cs typeface="Segoe UI Light" panose="020B0502040204020203" pitchFamily="34" charset="0"/>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Tree>
    <p:extLst>
      <p:ext uri="{BB962C8B-B14F-4D97-AF65-F5344CB8AC3E}">
        <p14:creationId xmlns:p14="http://schemas.microsoft.com/office/powerpoint/2010/main" val="21046567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800">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6" name="Text Placeholder 5"/>
          <p:cNvSpPr>
            <a:spLocks noGrp="1"/>
          </p:cNvSpPr>
          <p:nvPr>
            <p:ph type="body" sz="quarter" idx="10" hasCustomPrompt="1"/>
          </p:nvPr>
        </p:nvSpPr>
        <p:spPr>
          <a:xfrm>
            <a:off x="335280" y="1235075"/>
            <a:ext cx="11521440" cy="1985641"/>
          </a:xfrm>
        </p:spPr>
        <p:txBody>
          <a:bodyPr>
            <a:noAutofit/>
          </a:bodyPr>
          <a:lstStyle>
            <a:lvl1pPr marL="0" indent="0">
              <a:buNone/>
              <a:defRPr sz="4000">
                <a:solidFill>
                  <a:schemeClr val="bg1"/>
                </a:solidFill>
                <a:latin typeface="Segoe UI Light" panose="020B0502040204020203" pitchFamily="34" charset="0"/>
                <a:cs typeface="Segoe UI Light" panose="020B0502040204020203" pitchFamily="34" charset="0"/>
              </a:defRPr>
            </a:lvl1pPr>
            <a:lvl2pPr marL="0" indent="0">
              <a:buFontTx/>
              <a:buNone/>
              <a:defRPr sz="1961">
                <a:solidFill>
                  <a:schemeClr val="bg1"/>
                </a:solidFill>
                <a:latin typeface="Segoe UI" panose="020B0502040204020203" pitchFamily="34" charset="0"/>
                <a:cs typeface="Segoe UI" panose="020B0502040204020203" pitchFamily="34" charset="0"/>
              </a:defRPr>
            </a:lvl2pPr>
            <a:lvl3pPr marL="224097" indent="0">
              <a:buNone/>
              <a:defRPr sz="2000">
                <a:solidFill>
                  <a:schemeClr val="bg1"/>
                </a:solidFill>
                <a:latin typeface="Segoe UI" panose="020B0502040204020203" pitchFamily="34" charset="0"/>
                <a:cs typeface="Segoe UI" panose="020B0502040204020203" pitchFamily="34" charset="0"/>
              </a:defRPr>
            </a:lvl3pPr>
            <a:lvl4pPr marL="448193" indent="0">
              <a:buNone/>
              <a:defRPr sz="2000">
                <a:solidFill>
                  <a:schemeClr val="bg1"/>
                </a:solidFill>
                <a:latin typeface="Segoe UI" panose="020B0502040204020203" pitchFamily="34" charset="0"/>
                <a:cs typeface="Segoe UI" panose="020B0502040204020203" pitchFamily="34" charset="0"/>
              </a:defRPr>
            </a:lvl4pPr>
            <a:lvl5pPr marL="672290" indent="0">
              <a:buNone/>
              <a:defRPr>
                <a:solidFill>
                  <a:schemeClr val="bg1"/>
                </a:solidFill>
                <a:latin typeface="Segoe UI" panose="020B0502040204020203" pitchFamily="34" charset="0"/>
                <a:cs typeface="Segoe UI" panose="020B0502040204020203" pitchFamily="34" charset="0"/>
              </a:defRPr>
            </a:lvl5pPr>
            <a:lvl6pPr marL="2286000" indent="0">
              <a:buNone/>
              <a:defRPr/>
            </a:lvl6pPr>
          </a:lstStyle>
          <a:p>
            <a:pPr lvl="0"/>
            <a:r>
              <a:rPr lang="en-US" dirty="0"/>
              <a:t>Click to edit Master text styles</a:t>
            </a:r>
          </a:p>
          <a:p>
            <a:pPr lvl="2"/>
            <a:r>
              <a:rPr lang="en-US" dirty="0"/>
              <a:t>Second level</a:t>
            </a:r>
          </a:p>
          <a:p>
            <a:pPr lvl="3"/>
            <a:r>
              <a:rPr lang="en-US" dirty="0"/>
              <a:t>Third level</a:t>
            </a:r>
          </a:p>
          <a:p>
            <a:pPr lvl="4"/>
            <a:r>
              <a:rPr lang="en-US" dirty="0"/>
              <a:t>Fourth level</a:t>
            </a:r>
          </a:p>
          <a:p>
            <a:pPr lvl="4"/>
            <a:r>
              <a:rPr lang="en-US" dirty="0"/>
              <a:t>	Fifth level</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1838" y="6336220"/>
            <a:ext cx="1970189" cy="296263"/>
          </a:xfrm>
          <a:prstGeom prst="rect">
            <a:avLst/>
          </a:prstGeom>
        </p:spPr>
      </p:pic>
    </p:spTree>
    <p:extLst>
      <p:ext uri="{BB962C8B-B14F-4D97-AF65-F5344CB8AC3E}">
        <p14:creationId xmlns:p14="http://schemas.microsoft.com/office/powerpoint/2010/main" val="3776613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5280" y="1235075"/>
            <a:ext cx="11521440" cy="2010807"/>
          </a:xfrm>
        </p:spPr>
        <p:txBody>
          <a:bodyPr wrap="square">
            <a:noAutofit/>
          </a:bodyPr>
          <a:lstStyle>
            <a:lvl1pPr>
              <a:defRPr sz="4000"/>
            </a:lvl1pPr>
            <a:lvl2pPr>
              <a:defRPr sz="2000">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1838" y="6336220"/>
            <a:ext cx="1970189" cy="296263"/>
          </a:xfrm>
          <a:prstGeom prst="rect">
            <a:avLst/>
          </a:prstGeom>
        </p:spPr>
      </p:pic>
    </p:spTree>
    <p:extLst>
      <p:ext uri="{BB962C8B-B14F-4D97-AF65-F5344CB8AC3E}">
        <p14:creationId xmlns:p14="http://schemas.microsoft.com/office/powerpoint/2010/main" val="6250638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35280" y="1350939"/>
            <a:ext cx="5378548" cy="1877004"/>
          </a:xfrm>
        </p:spPr>
        <p:txBody>
          <a:bodyPr wrap="square">
            <a:noAutofit/>
          </a:bodyPr>
          <a:lstStyle>
            <a:lvl1pPr marL="0" indent="0">
              <a:spcBef>
                <a:spcPts val="1200"/>
              </a:spcBef>
              <a:buClr>
                <a:schemeClr val="tx1"/>
              </a:buClr>
              <a:buFont typeface="Wingdings" pitchFamily="2" charset="2"/>
              <a:buNone/>
              <a:defRPr sz="3200"/>
            </a:lvl1pPr>
            <a:lvl2pPr marL="0" indent="0">
              <a:buNone/>
              <a:defRPr sz="2000"/>
            </a:lvl2pPr>
            <a:lvl3pPr marL="227209" indent="0">
              <a:buNone/>
              <a:tabLst/>
              <a:defRPr sz="2000"/>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78172" y="1351189"/>
            <a:ext cx="5378548" cy="1877004"/>
          </a:xfrm>
        </p:spPr>
        <p:txBody>
          <a:bodyPr wrap="square">
            <a:noAutofit/>
          </a:bodyPr>
          <a:lstStyle>
            <a:lvl1pPr marL="0" indent="0">
              <a:spcBef>
                <a:spcPts val="1200"/>
              </a:spcBef>
              <a:buClr>
                <a:schemeClr val="tx1"/>
              </a:buClr>
              <a:buFont typeface="Wingdings" pitchFamily="2" charset="2"/>
              <a:buNone/>
              <a:defRPr sz="3200"/>
            </a:lvl1pPr>
            <a:lvl2pPr marL="0" indent="0">
              <a:buNone/>
              <a:defRPr sz="2000"/>
            </a:lvl2pPr>
            <a:lvl3pPr marL="227209" indent="0">
              <a:buNone/>
              <a:tabLst/>
              <a:defRPr sz="2000"/>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1838" y="6336220"/>
            <a:ext cx="1970189" cy="296263"/>
          </a:xfrm>
          <a:prstGeom prst="rect">
            <a:avLst/>
          </a:prstGeom>
        </p:spPr>
      </p:pic>
    </p:spTree>
    <p:extLst>
      <p:ext uri="{BB962C8B-B14F-4D97-AF65-F5344CB8AC3E}">
        <p14:creationId xmlns:p14="http://schemas.microsoft.com/office/powerpoint/2010/main" val="10257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35280" y="1235075"/>
            <a:ext cx="11521440" cy="1985641"/>
          </a:xfrm>
        </p:spPr>
        <p:txBody>
          <a:bodyPr>
            <a:noAutofit/>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31103" y="6336220"/>
            <a:ext cx="2091659" cy="296263"/>
          </a:xfrm>
          <a:prstGeom prst="rect">
            <a:avLst/>
          </a:prstGeom>
        </p:spPr>
      </p:pic>
    </p:spTree>
    <p:extLst>
      <p:ext uri="{BB962C8B-B14F-4D97-AF65-F5344CB8AC3E}">
        <p14:creationId xmlns:p14="http://schemas.microsoft.com/office/powerpoint/2010/main" val="23199070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1838" y="6336220"/>
            <a:ext cx="1970189" cy="296263"/>
          </a:xfrm>
          <a:prstGeom prst="rect">
            <a:avLst/>
          </a:prstGeom>
        </p:spPr>
      </p:pic>
      <p:sp>
        <p:nvSpPr>
          <p:cNvPr id="9" name="Text Placeholder 3"/>
          <p:cNvSpPr>
            <a:spLocks noGrp="1"/>
          </p:cNvSpPr>
          <p:nvPr>
            <p:ph type="body" sz="quarter" idx="10"/>
          </p:nvPr>
        </p:nvSpPr>
        <p:spPr>
          <a:xfrm>
            <a:off x="335280" y="1336675"/>
            <a:ext cx="5486399" cy="1900007"/>
          </a:xfrm>
        </p:spPr>
        <p:txBody>
          <a:bodyPr wrap="square">
            <a:noAutofit/>
          </a:bodyPr>
          <a:lstStyle>
            <a:lvl1pPr marL="287338" indent="-287338">
              <a:spcBef>
                <a:spcPts val="1224"/>
              </a:spcBef>
              <a:buClr>
                <a:schemeClr val="bg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1"/>
          </p:nvPr>
        </p:nvSpPr>
        <p:spPr>
          <a:xfrm>
            <a:off x="6370321" y="1336675"/>
            <a:ext cx="5486399" cy="1900007"/>
          </a:xfrm>
        </p:spPr>
        <p:txBody>
          <a:bodyPr wrap="square">
            <a:noAutofit/>
          </a:bodyPr>
          <a:lstStyle>
            <a:lvl1pPr marL="287338" indent="-287338">
              <a:spcBef>
                <a:spcPts val="1224"/>
              </a:spcBef>
              <a:buClr>
                <a:schemeClr val="bg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71188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1838" y="6336220"/>
            <a:ext cx="1970189" cy="296263"/>
          </a:xfrm>
          <a:prstGeom prst="rect">
            <a:avLst/>
          </a:prstGeom>
        </p:spPr>
      </p:pic>
    </p:spTree>
    <p:extLst>
      <p:ext uri="{BB962C8B-B14F-4D97-AF65-F5344CB8AC3E}">
        <p14:creationId xmlns:p14="http://schemas.microsoft.com/office/powerpoint/2010/main" val="28850101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6823787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144443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spTree>
    <p:extLst>
      <p:ext uri="{BB962C8B-B14F-4D97-AF65-F5344CB8AC3E}">
        <p14:creationId xmlns:p14="http://schemas.microsoft.com/office/powerpoint/2010/main" val="14086935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spTree>
    <p:extLst>
      <p:ext uri="{BB962C8B-B14F-4D97-AF65-F5344CB8AC3E}">
        <p14:creationId xmlns:p14="http://schemas.microsoft.com/office/powerpoint/2010/main" val="24743253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spTree>
    <p:extLst>
      <p:ext uri="{BB962C8B-B14F-4D97-AF65-F5344CB8AC3E}">
        <p14:creationId xmlns:p14="http://schemas.microsoft.com/office/powerpoint/2010/main" val="571773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spTree>
    <p:extLst>
      <p:ext uri="{BB962C8B-B14F-4D97-AF65-F5344CB8AC3E}">
        <p14:creationId xmlns:p14="http://schemas.microsoft.com/office/powerpoint/2010/main" val="26648857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61735"/>
            <a:ext cx="5378548" cy="1884490"/>
          </a:xfrm>
        </p:spPr>
        <p:txBody>
          <a:bodyPr>
            <a:spAutoFit/>
          </a:bodyPr>
          <a:lstStyle>
            <a:lvl1pPr>
              <a:defRPr sz="6470"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651058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386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35280" y="1235075"/>
            <a:ext cx="11521440" cy="1985641"/>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31103" y="6336220"/>
            <a:ext cx="2091659" cy="296263"/>
          </a:xfrm>
          <a:prstGeom prst="rect">
            <a:avLst/>
          </a:prstGeom>
        </p:spPr>
      </p:pic>
    </p:spTree>
    <p:extLst>
      <p:ext uri="{BB962C8B-B14F-4D97-AF65-F5344CB8AC3E}">
        <p14:creationId xmlns:p14="http://schemas.microsoft.com/office/powerpoint/2010/main" val="10955371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1520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7363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9909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35279" y="1235075"/>
            <a:ext cx="11521441"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17239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5885803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35280" y="1340928"/>
            <a:ext cx="11521440" cy="2396047"/>
          </a:xfrm>
          <a:prstGeom prst="rect">
            <a:avLst/>
          </a:prstGeom>
        </p:spPr>
        <p:txBody>
          <a:bodyPr/>
          <a:lstStyle>
            <a:lvl1pPr marL="284790" indent="-284790">
              <a:buClr>
                <a:schemeClr val="tx1"/>
              </a:buClr>
              <a:buSzPct val="90000"/>
              <a:buFont typeface="Arial" pitchFamily="34" charset="0"/>
              <a:buChar char="•"/>
              <a:defRPr sz="3529">
                <a:solidFill>
                  <a:schemeClr val="bg1"/>
                </a:soli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solidFill>
                  <a:schemeClr val="bg1"/>
                </a:soli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solidFill>
                  <a:schemeClr val="bg1"/>
                </a:soli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solidFill>
                  <a:schemeClr val="bg1"/>
                </a:soli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432054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985880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9"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207200" y="470410"/>
            <a:ext cx="1522404" cy="326167"/>
          </a:xfrm>
          <a:prstGeom prst="rect">
            <a:avLst/>
          </a:prstGeom>
        </p:spPr>
      </p:pic>
      <p:sp>
        <p:nvSpPr>
          <p:cNvPr id="7"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
        <p:nvSpPr>
          <p:cNvPr id="6" name="Text Placeholder 5"/>
          <p:cNvSpPr>
            <a:spLocks noGrp="1"/>
          </p:cNvSpPr>
          <p:nvPr>
            <p:ph type="body" sz="quarter" idx="13" hasCustomPrompt="1"/>
          </p:nvPr>
        </p:nvSpPr>
        <p:spPr>
          <a:xfrm>
            <a:off x="269239" y="470411"/>
            <a:ext cx="3047874" cy="452654"/>
          </a:xfrm>
        </p:spPr>
        <p:txBody>
          <a:bodyPr/>
          <a:lstStyle>
            <a:lvl1pPr marL="0" indent="0">
              <a:buNone/>
              <a:defRPr sz="1961"/>
            </a:lvl1pPr>
          </a:lstStyle>
          <a:p>
            <a:pPr lvl="0"/>
            <a:r>
              <a:rPr lang="en-US" dirty="0"/>
              <a:t>Session Code Here</a:t>
            </a:r>
          </a:p>
        </p:txBody>
      </p:sp>
    </p:spTree>
    <p:extLst>
      <p:ext uri="{BB962C8B-B14F-4D97-AF65-F5344CB8AC3E}">
        <p14:creationId xmlns:p14="http://schemas.microsoft.com/office/powerpoint/2010/main" val="11111100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221011" y="6057328"/>
            <a:ext cx="1522404" cy="326167"/>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1177220" y="1728540"/>
            <a:ext cx="7178270" cy="3156826"/>
          </a:xfrm>
          <a:prstGeom prst="rect">
            <a:avLst/>
          </a:prstGeom>
        </p:spPr>
      </p:pic>
    </p:spTree>
    <p:extLst>
      <p:ext uri="{BB962C8B-B14F-4D97-AF65-F5344CB8AC3E}">
        <p14:creationId xmlns:p14="http://schemas.microsoft.com/office/powerpoint/2010/main" val="38684690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9025797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367395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5579" y="1235075"/>
            <a:ext cx="11521142" cy="2010807"/>
          </a:xfrm>
        </p:spPr>
        <p:txBody>
          <a:bodyPr wrap="square">
            <a:noAutofit/>
          </a:bodyPr>
          <a:lstStyle>
            <a:lvl1pPr>
              <a:defRPr sz="3600">
                <a:gradFill>
                  <a:gsLst>
                    <a:gs pos="1250">
                      <a:schemeClr val="tx2"/>
                    </a:gs>
                    <a:gs pos="99000">
                      <a:schemeClr val="tx2"/>
                    </a:gs>
                  </a:gsLst>
                  <a:lin ang="5400000" scaled="0"/>
                </a:gradFill>
              </a:defRPr>
            </a:lvl1pPr>
            <a:lvl2pPr>
              <a:defRPr sz="2800"/>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31103" y="6336220"/>
            <a:ext cx="2091659" cy="296263"/>
          </a:xfrm>
          <a:prstGeom prst="rect">
            <a:avLst/>
          </a:prstGeom>
        </p:spPr>
      </p:pic>
    </p:spTree>
    <p:extLst>
      <p:ext uri="{BB962C8B-B14F-4D97-AF65-F5344CB8AC3E}">
        <p14:creationId xmlns:p14="http://schemas.microsoft.com/office/powerpoint/2010/main" val="8421325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7223522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6670991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72989032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4081178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2166525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6321030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6619138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0304439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8526816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05987483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5281" y="1236387"/>
            <a:ext cx="11521440" cy="2010807"/>
          </a:xfrm>
        </p:spPr>
        <p:txBody>
          <a:bodyPr wrap="square">
            <a:noAutofit/>
          </a:bodyPr>
          <a:lstStyle>
            <a:lvl1pPr>
              <a:defRPr sz="3600"/>
            </a:lvl1pPr>
            <a:lvl2pPr>
              <a:defRPr sz="2800"/>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31103" y="6336220"/>
            <a:ext cx="2091659" cy="296263"/>
          </a:xfrm>
          <a:prstGeom prst="rect">
            <a:avLst/>
          </a:prstGeom>
        </p:spPr>
      </p:pic>
    </p:spTree>
    <p:extLst>
      <p:ext uri="{BB962C8B-B14F-4D97-AF65-F5344CB8AC3E}">
        <p14:creationId xmlns:p14="http://schemas.microsoft.com/office/powerpoint/2010/main" val="1809372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07781572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07612320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50005712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t="-2262"/>
          <a:stretch/>
        </p:blipFill>
        <p:spPr>
          <a:xfrm>
            <a:off x="311" y="-312"/>
            <a:ext cx="12191377" cy="6858623"/>
          </a:xfrm>
          <a:prstGeom prst="rect">
            <a:avLst/>
          </a:prstGeom>
        </p:spPr>
      </p:pic>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021550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7429716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01643162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98133200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017126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91238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35280" y="1336675"/>
            <a:ext cx="5378548" cy="1900007"/>
          </a:xfrm>
        </p:spPr>
        <p:txBody>
          <a:bodyPr wrap="square">
            <a:noAutofit/>
          </a:bodyPr>
          <a:lstStyle>
            <a:lvl1pPr marL="0" indent="0">
              <a:spcBef>
                <a:spcPts val="1200"/>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27209" indent="0">
              <a:buNone/>
              <a:tabLst/>
              <a:defRPr sz="2000"/>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78172" y="1336675"/>
            <a:ext cx="5378548" cy="1900007"/>
          </a:xfrm>
        </p:spPr>
        <p:txBody>
          <a:bodyPr wrap="square">
            <a:noAutofit/>
          </a:bodyPr>
          <a:lstStyle>
            <a:lvl1pPr marL="0" indent="0">
              <a:spcBef>
                <a:spcPts val="1200"/>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27209" indent="0">
              <a:buNone/>
              <a:tabLst/>
              <a:defRPr sz="2000"/>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31103" y="6336220"/>
            <a:ext cx="2091659" cy="296263"/>
          </a:xfrm>
          <a:prstGeom prst="rect">
            <a:avLst/>
          </a:prstGeom>
        </p:spPr>
      </p:pic>
    </p:spTree>
    <p:extLst>
      <p:ext uri="{BB962C8B-B14F-4D97-AF65-F5344CB8AC3E}">
        <p14:creationId xmlns:p14="http://schemas.microsoft.com/office/powerpoint/2010/main" val="4140459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35280" y="1337084"/>
            <a:ext cx="5378548" cy="1900007"/>
          </a:xfrm>
        </p:spPr>
        <p:txBody>
          <a:bodyPr wrap="square">
            <a:noAutofit/>
          </a:bodyPr>
          <a:lstStyle>
            <a:lvl1pPr marL="0" indent="0">
              <a:spcBef>
                <a:spcPts val="1200"/>
              </a:spcBef>
              <a:buClr>
                <a:schemeClr val="tx1"/>
              </a:buClr>
              <a:buFont typeface="Wingdings" pitchFamily="2" charset="2"/>
              <a:buNone/>
              <a:defRPr sz="3600"/>
            </a:lvl1pPr>
            <a:lvl2pPr marL="0" indent="0">
              <a:buNone/>
              <a:defRPr sz="2000"/>
            </a:lvl2pPr>
            <a:lvl3pPr marL="227209" indent="0">
              <a:buNone/>
              <a:tabLst/>
              <a:defRPr sz="2000"/>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78172" y="1337084"/>
            <a:ext cx="5378548" cy="1900007"/>
          </a:xfrm>
        </p:spPr>
        <p:txBody>
          <a:bodyPr wrap="square">
            <a:noAutofit/>
          </a:bodyPr>
          <a:lstStyle>
            <a:lvl1pPr marL="0" indent="0">
              <a:spcBef>
                <a:spcPts val="1200"/>
              </a:spcBef>
              <a:buClr>
                <a:schemeClr val="tx1"/>
              </a:buClr>
              <a:buFont typeface="Wingdings" pitchFamily="2" charset="2"/>
              <a:buNone/>
              <a:defRPr sz="3600"/>
            </a:lvl1pPr>
            <a:lvl2pPr marL="0" indent="0">
              <a:buNone/>
              <a:defRPr sz="2000"/>
            </a:lvl2pPr>
            <a:lvl3pPr marL="227209" indent="0">
              <a:buNone/>
              <a:tabLst/>
              <a:defRPr sz="2000"/>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31103" y="6336220"/>
            <a:ext cx="2091659" cy="296263"/>
          </a:xfrm>
          <a:prstGeom prst="rect">
            <a:avLst/>
          </a:prstGeom>
        </p:spPr>
      </p:pic>
    </p:spTree>
    <p:extLst>
      <p:ext uri="{BB962C8B-B14F-4D97-AF65-F5344CB8AC3E}">
        <p14:creationId xmlns:p14="http://schemas.microsoft.com/office/powerpoint/2010/main" val="2435923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35280" y="1336675"/>
            <a:ext cx="5378548" cy="1900007"/>
          </a:xfrm>
        </p:spPr>
        <p:txBody>
          <a:bodyPr wrap="square">
            <a:noAutofit/>
          </a:bodyPr>
          <a:lstStyle>
            <a:lvl1pPr marL="281677" indent="-281677">
              <a:spcBef>
                <a:spcPts val="1200"/>
              </a:spcBef>
              <a:buClr>
                <a:schemeClr val="tx2"/>
              </a:buClr>
              <a:buFont typeface="Arial" pitchFamily="34" charset="0"/>
              <a:buChar char="•"/>
              <a:defRPr sz="3200">
                <a:gradFill>
                  <a:gsLst>
                    <a:gs pos="1250">
                      <a:schemeClr val="tx2"/>
                    </a:gs>
                    <a:gs pos="99000">
                      <a:schemeClr val="tx2"/>
                    </a:gs>
                  </a:gsLst>
                  <a:lin ang="5400000" scaled="0"/>
                </a:gradFill>
              </a:defRPr>
            </a:lvl1pPr>
            <a:lvl2pPr marL="520702" indent="-228601">
              <a:defRPr sz="2400"/>
            </a:lvl2pPr>
            <a:lvl3pPr marL="685803" indent="-165101">
              <a:tabLst/>
              <a:defRPr sz="2000"/>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78172" y="1336675"/>
            <a:ext cx="5378548" cy="1900007"/>
          </a:xfrm>
        </p:spPr>
        <p:txBody>
          <a:bodyPr wrap="square">
            <a:noAutofit/>
          </a:bodyPr>
          <a:lstStyle>
            <a:lvl1pPr marL="281677" indent="-281677">
              <a:spcBef>
                <a:spcPts val="1200"/>
              </a:spcBef>
              <a:buClr>
                <a:schemeClr val="tx2"/>
              </a:buClr>
              <a:buFont typeface="Arial" pitchFamily="34" charset="0"/>
              <a:buChar char="•"/>
              <a:defRPr sz="3200">
                <a:gradFill>
                  <a:gsLst>
                    <a:gs pos="1250">
                      <a:schemeClr val="tx2"/>
                    </a:gs>
                    <a:gs pos="99000">
                      <a:schemeClr val="tx2"/>
                    </a:gs>
                  </a:gsLst>
                  <a:lin ang="5400000" scaled="0"/>
                </a:gradFill>
              </a:defRPr>
            </a:lvl1pPr>
            <a:lvl2pPr marL="520702" indent="-228601">
              <a:defRPr sz="2400"/>
            </a:lvl2pPr>
            <a:lvl3pPr marL="685803" indent="-165101">
              <a:tabLst/>
              <a:defRPr sz="2000"/>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31103" y="6336220"/>
            <a:ext cx="2091659" cy="296263"/>
          </a:xfrm>
          <a:prstGeom prst="rect">
            <a:avLst/>
          </a:prstGeom>
        </p:spPr>
      </p:pic>
    </p:spTree>
    <p:extLst>
      <p:ext uri="{BB962C8B-B14F-4D97-AF65-F5344CB8AC3E}">
        <p14:creationId xmlns:p14="http://schemas.microsoft.com/office/powerpoint/2010/main" val="2071492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theme" Target="../theme/theme3.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5280" y="320675"/>
            <a:ext cx="11521440" cy="9144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5280" y="1235075"/>
            <a:ext cx="1152144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6635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xStyles>
    <p:titleStyle>
      <a:lvl1pPr algn="l" defTabSz="914400" rtl="0" eaLnBrk="1" latinLnBrk="0" hangingPunct="1">
        <a:lnSpc>
          <a:spcPct val="90000"/>
        </a:lnSpc>
        <a:spcBef>
          <a:spcPct val="0"/>
        </a:spcBef>
        <a:buNone/>
        <a:defRPr sz="48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Segoe UI Light" panose="020B0502040204020203" pitchFamily="34" charset="0"/>
          <a:ea typeface="+mn-ea"/>
          <a:cs typeface="Segoe UI Light" panose="020B0502040204020203" pitchFamily="34" charset="0"/>
        </a:defRPr>
      </a:lvl1pPr>
      <a:lvl2pPr marL="577850" indent="-3429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Segoe UI" panose="020B0502040204020203" pitchFamily="34" charset="0"/>
          <a:ea typeface="+mn-ea"/>
          <a:cs typeface="Segoe UI" panose="020B0502040204020203" pitchFamily="34" charset="0"/>
        </a:defRPr>
      </a:lvl2pPr>
      <a:lvl3pPr marL="9144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196975"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14922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335280" y="320675"/>
            <a:ext cx="11521440" cy="914400"/>
          </a:xfrm>
          <a:prstGeom prst="rect">
            <a:avLst/>
          </a:prstGeom>
        </p:spPr>
        <p:txBody>
          <a:bodyPr vert="horz" lIns="91440" tIns="45720" rIns="91440" bIns="45720" rtlCol="0" anchor="ctr">
            <a:normAutofit/>
          </a:bodyPr>
          <a:lstStyle/>
          <a:p>
            <a:r>
              <a:rPr lang="en-US" dirty="0"/>
              <a:t>Click to edit Master title style</a:t>
            </a:r>
          </a:p>
        </p:txBody>
      </p:sp>
      <p:sp>
        <p:nvSpPr>
          <p:cNvPr id="10" name="Text Placeholder 2"/>
          <p:cNvSpPr>
            <a:spLocks noGrp="1"/>
          </p:cNvSpPr>
          <p:nvPr>
            <p:ph type="body" idx="1"/>
          </p:nvPr>
        </p:nvSpPr>
        <p:spPr>
          <a:xfrm>
            <a:off x="335280" y="1235075"/>
            <a:ext cx="1152144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683287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Lst>
  <p:txStyles>
    <p:titleStyle>
      <a:lvl1pPr algn="l" defTabSz="914400" rtl="0" eaLnBrk="1" latinLnBrk="0" hangingPunct="1">
        <a:lnSpc>
          <a:spcPct val="90000"/>
        </a:lnSpc>
        <a:spcBef>
          <a:spcPct val="0"/>
        </a:spcBef>
        <a:buNone/>
        <a:defRPr sz="4800" kern="1200">
          <a:solidFill>
            <a:schemeClr val="bg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9808337"/>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0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0.xml"/><Relationship Id="rId1" Type="http://schemas.openxmlformats.org/officeDocument/2006/relationships/slideLayout" Target="../slideLayouts/slideLayout28.xml"/></Relationships>
</file>

<file path=ppt/slides/_rels/slide10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1.xml"/><Relationship Id="rId1" Type="http://schemas.openxmlformats.org/officeDocument/2006/relationships/slideLayout" Target="../slideLayouts/slideLayout28.xml"/></Relationships>
</file>

<file path=ppt/slides/_rels/slide10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2.xml"/><Relationship Id="rId1" Type="http://schemas.openxmlformats.org/officeDocument/2006/relationships/slideLayout" Target="../slideLayouts/slideLayout28.xml"/></Relationships>
</file>

<file path=ppt/slides/_rels/slide10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3.xml"/><Relationship Id="rId1" Type="http://schemas.openxmlformats.org/officeDocument/2006/relationships/slideLayout" Target="../slideLayouts/slideLayout28.xml"/></Relationships>
</file>

<file path=ppt/slides/_rels/slide10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4.xml"/><Relationship Id="rId1" Type="http://schemas.openxmlformats.org/officeDocument/2006/relationships/slideLayout" Target="../slideLayouts/slideLayout28.xml"/><Relationship Id="rId4" Type="http://schemas.openxmlformats.org/officeDocument/2006/relationships/image" Target="../media/image53.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8.xml"/></Relationships>
</file>

<file path=ppt/slides/_rels/slide107.xml.rels><?xml version="1.0" encoding="UTF-8" standalone="yes"?>
<Relationships xmlns="http://schemas.openxmlformats.org/package/2006/relationships"><Relationship Id="rId3" Type="http://schemas.openxmlformats.org/officeDocument/2006/relationships/hyperlink" Target="http://localhost:3000/collection/1" TargetMode="External"/><Relationship Id="rId2" Type="http://schemas.openxmlformats.org/officeDocument/2006/relationships/notesSlide" Target="../notesSlides/notesSlide107.xml"/><Relationship Id="rId1" Type="http://schemas.openxmlformats.org/officeDocument/2006/relationships/slideLayout" Target="../slideLayouts/slideLayout2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8.xml"/></Relationships>
</file>

<file path=ppt/slides/_rels/slide10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9.xml"/><Relationship Id="rId1" Type="http://schemas.openxmlformats.org/officeDocument/2006/relationships/slideLayout" Target="../slideLayouts/slideLayout28.xml"/><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8.xml"/></Relationships>
</file>

<file path=ppt/slides/_rels/slide1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2.xml"/><Relationship Id="rId1" Type="http://schemas.openxmlformats.org/officeDocument/2006/relationships/slideLayout" Target="../slideLayouts/slideLayout28.xml"/><Relationship Id="rId5" Type="http://schemas.openxmlformats.org/officeDocument/2006/relationships/image" Target="../media/image58.png"/><Relationship Id="rId4" Type="http://schemas.openxmlformats.org/officeDocument/2006/relationships/image" Target="../media/image57.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8.xml"/></Relationships>
</file>

<file path=ppt/slides/_rels/slide1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6.xml"/><Relationship Id="rId1" Type="http://schemas.openxmlformats.org/officeDocument/2006/relationships/slideLayout" Target="../slideLayouts/slideLayout2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8.xml"/></Relationships>
</file>

<file path=ppt/slides/_rels/slide1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8.xml"/><Relationship Id="rId1" Type="http://schemas.openxmlformats.org/officeDocument/2006/relationships/slideLayout" Target="../slideLayouts/slideLayout2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8.xml"/></Relationships>
</file>

<file path=ppt/slides/_rels/slide1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5.xml"/><Relationship Id="rId1" Type="http://schemas.openxmlformats.org/officeDocument/2006/relationships/slideLayout" Target="../slideLayouts/slideLayout28.xml"/></Relationships>
</file>

<file path=ppt/slides/_rels/slide1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6.xml"/><Relationship Id="rId1" Type="http://schemas.openxmlformats.org/officeDocument/2006/relationships/slideLayout" Target="../slideLayouts/slideLayout2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8.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8.xml"/></Relationships>
</file>

<file path=ppt/slides/_rels/slide1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9.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0.xml"/><Relationship Id="rId1" Type="http://schemas.openxmlformats.org/officeDocument/2006/relationships/slideLayout" Target="../slideLayouts/slideLayout28.xml"/></Relationships>
</file>

<file path=ppt/slides/_rels/slide1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1.xml"/><Relationship Id="rId1" Type="http://schemas.openxmlformats.org/officeDocument/2006/relationships/slideLayout" Target="../slideLayouts/slideLayout28.xml"/></Relationships>
</file>

<file path=ppt/slides/_rels/slide1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2.xml"/><Relationship Id="rId1" Type="http://schemas.openxmlformats.org/officeDocument/2006/relationships/slideLayout" Target="../slideLayouts/slideLayout28.xml"/></Relationships>
</file>

<file path=ppt/slides/_rels/slide1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3.xml"/><Relationship Id="rId1" Type="http://schemas.openxmlformats.org/officeDocument/2006/relationships/slideLayout" Target="../slideLayouts/slideLayout28.xml"/></Relationships>
</file>

<file path=ppt/slides/_rels/slide1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4.xml"/><Relationship Id="rId1" Type="http://schemas.openxmlformats.org/officeDocument/2006/relationships/slideLayout" Target="../slideLayouts/slideLayout28.xml"/></Relationships>
</file>

<file path=ppt/slides/_rels/slide1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5.xml"/><Relationship Id="rId1" Type="http://schemas.openxmlformats.org/officeDocument/2006/relationships/slideLayout" Target="../slideLayouts/slideLayout28.xml"/><Relationship Id="rId5" Type="http://schemas.openxmlformats.org/officeDocument/2006/relationships/image" Target="../media/image68.png"/><Relationship Id="rId4" Type="http://schemas.openxmlformats.org/officeDocument/2006/relationships/image" Target="../media/image63.png"/></Relationships>
</file>

<file path=ppt/slides/_rels/slide1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6.xml"/><Relationship Id="rId1" Type="http://schemas.openxmlformats.org/officeDocument/2006/relationships/slideLayout" Target="../slideLayouts/slideLayout28.xml"/><Relationship Id="rId5" Type="http://schemas.openxmlformats.org/officeDocument/2006/relationships/image" Target="../media/image71.png"/><Relationship Id="rId4" Type="http://schemas.openxmlformats.org/officeDocument/2006/relationships/image" Target="../media/image70.png"/></Relationships>
</file>

<file path=ppt/slides/_rels/slide1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7.xml"/><Relationship Id="rId1" Type="http://schemas.openxmlformats.org/officeDocument/2006/relationships/slideLayout" Target="../slideLayouts/slideLayout28.xml"/><Relationship Id="rId4" Type="http://schemas.openxmlformats.org/officeDocument/2006/relationships/image" Target="../media/image73.png"/></Relationships>
</file>

<file path=ppt/slides/_rels/slide1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8.xml"/><Relationship Id="rId1" Type="http://schemas.openxmlformats.org/officeDocument/2006/relationships/slideLayout" Target="../slideLayouts/slideLayout28.xml"/><Relationship Id="rId4" Type="http://schemas.openxmlformats.org/officeDocument/2006/relationships/image" Target="../media/image74.png"/></Relationships>
</file>

<file path=ppt/slides/_rels/slide1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9.xml"/><Relationship Id="rId1" Type="http://schemas.openxmlformats.org/officeDocument/2006/relationships/slideLayout" Target="../slideLayouts/slideLayout28.xml"/><Relationship Id="rId4" Type="http://schemas.openxmlformats.org/officeDocument/2006/relationships/image" Target="../media/image7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8.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8.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8.xml"/></Relationships>
</file>

<file path=ppt/slides/_rels/slide1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9.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0.xml"/><Relationship Id="rId1" Type="http://schemas.openxmlformats.org/officeDocument/2006/relationships/slideLayout" Target="../slideLayouts/slideLayout28.xml"/></Relationships>
</file>

<file path=ppt/slides/_rels/slide1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1.xml"/><Relationship Id="rId1" Type="http://schemas.openxmlformats.org/officeDocument/2006/relationships/slideLayout" Target="../slideLayouts/slideLayout28.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8.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8.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8.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8.xml"/></Relationships>
</file>

<file path=ppt/slides/_rels/slide157.xml.rels><?xml version="1.0" encoding="UTF-8" standalone="yes"?>
<Relationships xmlns="http://schemas.openxmlformats.org/package/2006/relationships"><Relationship Id="rId3" Type="http://schemas.openxmlformats.org/officeDocument/2006/relationships/hyperlink" Target="https://github.com/JamieMason/Jasmine-Matchers" TargetMode="External"/><Relationship Id="rId2" Type="http://schemas.openxmlformats.org/officeDocument/2006/relationships/notesSlide" Target="../notesSlides/notesSlide157.xml"/><Relationship Id="rId1" Type="http://schemas.openxmlformats.org/officeDocument/2006/relationships/slideLayout" Target="../slideLayouts/slideLayout28.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8.xml"/></Relationships>
</file>

<file path=ppt/slides/_rels/slide1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9.xml"/><Relationship Id="rId1" Type="http://schemas.openxmlformats.org/officeDocument/2006/relationships/slideLayout" Target="../slideLayouts/slideLayout2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8.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8.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8.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8.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8.xml"/></Relationships>
</file>

<file path=ppt/slides/_rels/slide1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8.xml"/><Relationship Id="rId1" Type="http://schemas.openxmlformats.org/officeDocument/2006/relationships/slideLayout" Target="../slideLayouts/slideLayout28.xml"/></Relationships>
</file>

<file path=ppt/slides/_rels/slide1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9.xml"/><Relationship Id="rId1" Type="http://schemas.openxmlformats.org/officeDocument/2006/relationships/slideLayout" Target="../slideLayouts/slideLayout28.xml"/><Relationship Id="rId4" Type="http://schemas.openxmlformats.org/officeDocument/2006/relationships/image" Target="../media/image79.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8.xml"/></Relationships>
</file>

<file path=ppt/slides/_rels/slide1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1.xml"/><Relationship Id="rId1" Type="http://schemas.openxmlformats.org/officeDocument/2006/relationships/slideLayout" Target="../slideLayouts/slideLayout28.xml"/></Relationships>
</file>

<file path=ppt/slides/_rels/slide1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2.xml"/><Relationship Id="rId1" Type="http://schemas.openxmlformats.org/officeDocument/2006/relationships/slideLayout" Target="../slideLayouts/slideLayout28.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8.xml"/></Relationships>
</file>

<file path=ppt/slides/_rels/slide1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4.xml"/><Relationship Id="rId1" Type="http://schemas.openxmlformats.org/officeDocument/2006/relationships/slideLayout" Target="../slideLayouts/slideLayout28.xml"/></Relationships>
</file>

<file path=ppt/slides/_rels/slide1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5.xml"/><Relationship Id="rId1" Type="http://schemas.openxmlformats.org/officeDocument/2006/relationships/slideLayout" Target="../slideLayouts/slideLayout28.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8.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4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4.xml"/><Relationship Id="rId1" Type="http://schemas.openxmlformats.org/officeDocument/2006/relationships/slideLayout" Target="../slideLayouts/slideLayout43.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6.xml"/><Relationship Id="rId1" Type="http://schemas.openxmlformats.org/officeDocument/2006/relationships/slideLayout" Target="../slideLayouts/slideLayout28.xml"/><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hyperlink" Target="http://angularjs.blogspot.com/2016/12/ok-let-me-explain-its-going-to-be.html?m=1" TargetMode="External"/><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3.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2.xml"/><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8.xml"/></Relationships>
</file>

<file path=ppt/slides/_rels/slide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5.xml"/><Relationship Id="rId1" Type="http://schemas.openxmlformats.org/officeDocument/2006/relationships/slideLayout" Target="../slideLayouts/slideLayout28.xml"/><Relationship Id="rId4" Type="http://schemas.openxmlformats.org/officeDocument/2006/relationships/image" Target="../media/image41.png"/></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6.xml"/><Relationship Id="rId1" Type="http://schemas.openxmlformats.org/officeDocument/2006/relationships/slideLayout" Target="../slideLayouts/slideLayout28.xml"/><Relationship Id="rId5" Type="http://schemas.openxmlformats.org/officeDocument/2006/relationships/image" Target="../media/image41.png"/><Relationship Id="rId4" Type="http://schemas.openxmlformats.org/officeDocument/2006/relationships/image" Target="../media/image40.png"/></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7.xml"/><Relationship Id="rId1" Type="http://schemas.openxmlformats.org/officeDocument/2006/relationships/slideLayout" Target="../slideLayouts/slideLayout28.xml"/><Relationship Id="rId5" Type="http://schemas.openxmlformats.org/officeDocument/2006/relationships/image" Target="../media/image41.png"/><Relationship Id="rId4" Type="http://schemas.openxmlformats.org/officeDocument/2006/relationships/image" Target="../media/image42.png"/></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8.xml"/><Relationship Id="rId1" Type="http://schemas.openxmlformats.org/officeDocument/2006/relationships/slideLayout" Target="../slideLayouts/slideLayout28.xml"/><Relationship Id="rId4" Type="http://schemas.openxmlformats.org/officeDocument/2006/relationships/image" Target="../media/image42.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8.xml"/></Relationships>
</file>

<file path=ppt/slides/_rels/slide9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3.xml"/><Relationship Id="rId1" Type="http://schemas.openxmlformats.org/officeDocument/2006/relationships/slideLayout" Target="../slideLayouts/slideLayout28.xml"/><Relationship Id="rId4" Type="http://schemas.openxmlformats.org/officeDocument/2006/relationships/image" Target="../media/image45.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8.xml"/></Relationships>
</file>

<file path=ppt/slides/_rels/slide9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6.xml"/><Relationship Id="rId1" Type="http://schemas.openxmlformats.org/officeDocument/2006/relationships/slideLayout" Target="../slideLayouts/slideLayout28.xml"/></Relationships>
</file>

<file path=ppt/slides/_rels/slide9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7.xml"/><Relationship Id="rId1" Type="http://schemas.openxmlformats.org/officeDocument/2006/relationships/slideLayout" Target="../slideLayouts/slideLayout28.xml"/><Relationship Id="rId4" Type="http://schemas.openxmlformats.org/officeDocument/2006/relationships/image" Target="../media/image48.png"/></Relationships>
</file>

<file path=ppt/slides/_rels/slide9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8.xml"/><Relationship Id="rId1" Type="http://schemas.openxmlformats.org/officeDocument/2006/relationships/slideLayout" Target="../slideLayouts/slideLayout28.xml"/></Relationships>
</file>

<file path=ppt/slides/_rels/slide9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72906" y="4138530"/>
            <a:ext cx="6273418" cy="1478500"/>
          </a:xfrm>
        </p:spPr>
        <p:txBody>
          <a:bodyPr/>
          <a:lstStyle/>
          <a:p>
            <a:r>
              <a:rPr lang="en-US" dirty="0"/>
              <a:t>Tommy Barnes &amp; Kunal Sinha</a:t>
            </a:r>
          </a:p>
          <a:p>
            <a:r>
              <a:rPr lang="en-US" dirty="0"/>
              <a:t>Associate Consultants</a:t>
            </a:r>
          </a:p>
          <a:p>
            <a:r>
              <a:rPr lang="en-US" dirty="0"/>
              <a:t>Premier Developer</a:t>
            </a:r>
          </a:p>
        </p:txBody>
      </p:sp>
      <p:sp>
        <p:nvSpPr>
          <p:cNvPr id="3" name="Title 2"/>
          <p:cNvSpPr>
            <a:spLocks noGrp="1"/>
          </p:cNvSpPr>
          <p:nvPr>
            <p:ph type="title"/>
          </p:nvPr>
        </p:nvSpPr>
        <p:spPr>
          <a:xfrm>
            <a:off x="271104" y="1681843"/>
            <a:ext cx="6275220" cy="2685287"/>
          </a:xfrm>
        </p:spPr>
        <p:txBody>
          <a:bodyPr>
            <a:normAutofit/>
          </a:bodyPr>
          <a:lstStyle/>
          <a:p>
            <a:r>
              <a:rPr lang="en-US" b="1" dirty="0"/>
              <a:t>Angular</a:t>
            </a:r>
            <a:endParaRPr lang="en-US" b="1" strike="sngStrike" dirty="0"/>
          </a:p>
        </p:txBody>
      </p:sp>
    </p:spTree>
    <p:extLst>
      <p:ext uri="{BB962C8B-B14F-4D97-AF65-F5344CB8AC3E}">
        <p14:creationId xmlns:p14="http://schemas.microsoft.com/office/powerpoint/2010/main" val="14257829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6" name="Rectangle 5"/>
          <p:cNvSpPr/>
          <p:nvPr/>
        </p:nvSpPr>
        <p:spPr>
          <a:xfrm>
            <a:off x="3749040" y="4800600"/>
            <a:ext cx="2636520" cy="1905000"/>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3443809" y="5478"/>
            <a:ext cx="8748191" cy="6852523"/>
          </a:xfrm>
          <a:prstGeom prst="rect">
            <a:avLst/>
          </a:prstGeom>
        </p:spPr>
      </p:pic>
      <p:sp>
        <p:nvSpPr>
          <p:cNvPr id="14" name="Title 2"/>
          <p:cNvSpPr txBox="1">
            <a:spLocks/>
          </p:cNvSpPr>
          <p:nvPr/>
        </p:nvSpPr>
        <p:spPr>
          <a:xfrm>
            <a:off x="-217965" y="2512730"/>
            <a:ext cx="3520440" cy="183254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800" kern="1200">
                <a:solidFill>
                  <a:schemeClr val="bg1"/>
                </a:solidFill>
                <a:latin typeface="Segoe UI Light" panose="020B0502040204020203" pitchFamily="34" charset="0"/>
                <a:ea typeface="+mj-ea"/>
                <a:cs typeface="Segoe UI Light" panose="020B0502040204020203" pitchFamily="34" charset="0"/>
              </a:defRPr>
            </a:lvl1pPr>
          </a:lstStyle>
          <a:p>
            <a:pPr algn="ctr"/>
            <a:r>
              <a:rPr lang="en-US" dirty="0"/>
              <a:t>Set Up</a:t>
            </a:r>
            <a:br>
              <a:rPr lang="en-US" dirty="0"/>
            </a:br>
            <a:r>
              <a:rPr lang="en-US" dirty="0"/>
              <a:t>the</a:t>
            </a:r>
            <a:br>
              <a:rPr lang="en-US" dirty="0"/>
            </a:br>
            <a:r>
              <a:rPr lang="en-US" dirty="0"/>
              <a:t>Environment</a:t>
            </a:r>
          </a:p>
        </p:txBody>
      </p:sp>
    </p:spTree>
    <p:extLst>
      <p:ext uri="{BB962C8B-B14F-4D97-AF65-F5344CB8AC3E}">
        <p14:creationId xmlns:p14="http://schemas.microsoft.com/office/powerpoint/2010/main" val="33105306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66120" y="2568025"/>
            <a:ext cx="5927735" cy="3393899"/>
          </a:xfrm>
          <a:prstGeom prst="rect">
            <a:avLst/>
          </a:prstGeom>
        </p:spPr>
      </p:pic>
      <p:sp>
        <p:nvSpPr>
          <p:cNvPr id="2" name="Text Placeholder 1"/>
          <p:cNvSpPr>
            <a:spLocks noGrp="1"/>
          </p:cNvSpPr>
          <p:nvPr>
            <p:ph type="body" sz="quarter" idx="10"/>
          </p:nvPr>
        </p:nvSpPr>
        <p:spPr>
          <a:xfrm>
            <a:off x="335280" y="1235075"/>
            <a:ext cx="11521440" cy="5228355"/>
          </a:xfrm>
        </p:spPr>
        <p:txBody>
          <a:bodyPr/>
          <a:lstStyle/>
          <a:p>
            <a:r>
              <a:rPr lang="en-US" dirty="0"/>
              <a:t>The router must be configured with a list of routes</a:t>
            </a:r>
          </a:p>
          <a:p>
            <a:endParaRPr lang="en-US" dirty="0"/>
          </a:p>
        </p:txBody>
      </p:sp>
      <p:sp>
        <p:nvSpPr>
          <p:cNvPr id="3" name="Title 2"/>
          <p:cNvSpPr>
            <a:spLocks noGrp="1"/>
          </p:cNvSpPr>
          <p:nvPr>
            <p:ph type="title"/>
          </p:nvPr>
        </p:nvSpPr>
        <p:spPr>
          <a:solidFill>
            <a:schemeClr val="accent2">
              <a:lumMod val="75000"/>
            </a:schemeClr>
          </a:solidFill>
        </p:spPr>
        <p:txBody>
          <a:bodyPr/>
          <a:lstStyle/>
          <a:p>
            <a:r>
              <a:rPr lang="en-US" dirty="0"/>
              <a:t>Configuring Routes </a:t>
            </a:r>
          </a:p>
        </p:txBody>
      </p:sp>
      <p:cxnSp>
        <p:nvCxnSpPr>
          <p:cNvPr id="16" name="Straight Arrow Connector 15"/>
          <p:cNvCxnSpPr>
            <a:cxnSpLocks/>
          </p:cNvCxnSpPr>
          <p:nvPr/>
        </p:nvCxnSpPr>
        <p:spPr>
          <a:xfrm flipH="1" flipV="1">
            <a:off x="2628143" y="2670532"/>
            <a:ext cx="4499168" cy="1696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127311" y="1982002"/>
            <a:ext cx="4729409" cy="4769527"/>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b="1" dirty="0"/>
              <a:t>Each definition specifies a route object</a:t>
            </a:r>
          </a:p>
          <a:p>
            <a:pPr algn="ctr"/>
            <a:endParaRPr lang="en-US" u="sng" dirty="0"/>
          </a:p>
          <a:p>
            <a:pPr algn="ctr"/>
            <a:r>
              <a:rPr lang="en-US" u="sng" dirty="0"/>
              <a:t>Path</a:t>
            </a:r>
            <a:r>
              <a:rPr lang="en-US" b="1" dirty="0"/>
              <a:t>: Defines the URL path segment. </a:t>
            </a:r>
          </a:p>
          <a:p>
            <a:pPr algn="ctr"/>
            <a:r>
              <a:rPr lang="en-US" b="1" dirty="0"/>
              <a:t>We can also have a route parameter using the colon. E.g. {path: ‘product/:id,…)</a:t>
            </a:r>
          </a:p>
          <a:p>
            <a:pPr algn="ctr"/>
            <a:r>
              <a:rPr lang="en-US" b="1" dirty="0"/>
              <a:t>The empty path ‘ ‘ defines the default route</a:t>
            </a:r>
          </a:p>
          <a:p>
            <a:pPr algn="ctr"/>
            <a:endParaRPr lang="en-US" b="1" dirty="0"/>
          </a:p>
          <a:p>
            <a:pPr algn="ctr"/>
            <a:r>
              <a:rPr lang="en-US" b="1" dirty="0"/>
              <a:t>** denotes a wildcard path. In this example we are redirected to the welcome page if the requested </a:t>
            </a:r>
            <a:r>
              <a:rPr lang="en-US" b="1" dirty="0" err="1"/>
              <a:t>url</a:t>
            </a:r>
            <a:r>
              <a:rPr lang="en-US" b="1" dirty="0"/>
              <a:t> does not match any prior paths </a:t>
            </a:r>
          </a:p>
          <a:p>
            <a:pPr algn="ctr"/>
            <a:endParaRPr lang="en-US" b="1" dirty="0"/>
          </a:p>
          <a:p>
            <a:pPr algn="ctr"/>
            <a:r>
              <a:rPr lang="en-US" b="1" dirty="0"/>
              <a:t>No leading slashes in the paths</a:t>
            </a:r>
          </a:p>
          <a:p>
            <a:pPr algn="ctr"/>
            <a:endParaRPr lang="en-US" b="1" dirty="0"/>
          </a:p>
        </p:txBody>
      </p:sp>
    </p:spTree>
    <p:extLst>
      <p:ext uri="{BB962C8B-B14F-4D97-AF65-F5344CB8AC3E}">
        <p14:creationId xmlns:p14="http://schemas.microsoft.com/office/powerpoint/2010/main" val="33953670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66120" y="2568025"/>
            <a:ext cx="5927735" cy="3393899"/>
          </a:xfrm>
          <a:prstGeom prst="rect">
            <a:avLst/>
          </a:prstGeom>
        </p:spPr>
      </p:pic>
      <p:sp>
        <p:nvSpPr>
          <p:cNvPr id="2" name="Text Placeholder 1"/>
          <p:cNvSpPr>
            <a:spLocks noGrp="1"/>
          </p:cNvSpPr>
          <p:nvPr>
            <p:ph type="body" sz="quarter" idx="10"/>
          </p:nvPr>
        </p:nvSpPr>
        <p:spPr>
          <a:xfrm>
            <a:off x="335280" y="1235075"/>
            <a:ext cx="11521440" cy="5228355"/>
          </a:xfrm>
        </p:spPr>
        <p:txBody>
          <a:bodyPr/>
          <a:lstStyle/>
          <a:p>
            <a:r>
              <a:rPr lang="en-US" dirty="0"/>
              <a:t>The router must be configured with a list of routes</a:t>
            </a:r>
          </a:p>
          <a:p>
            <a:endParaRPr lang="en-US" dirty="0"/>
          </a:p>
        </p:txBody>
      </p:sp>
      <p:sp>
        <p:nvSpPr>
          <p:cNvPr id="3" name="Title 2"/>
          <p:cNvSpPr>
            <a:spLocks noGrp="1"/>
          </p:cNvSpPr>
          <p:nvPr>
            <p:ph type="title"/>
          </p:nvPr>
        </p:nvSpPr>
        <p:spPr>
          <a:solidFill>
            <a:schemeClr val="accent2">
              <a:lumMod val="75000"/>
            </a:schemeClr>
          </a:solidFill>
        </p:spPr>
        <p:txBody>
          <a:bodyPr/>
          <a:lstStyle/>
          <a:p>
            <a:r>
              <a:rPr lang="en-US" dirty="0"/>
              <a:t>Configuring Routes </a:t>
            </a:r>
          </a:p>
        </p:txBody>
      </p:sp>
      <p:cxnSp>
        <p:nvCxnSpPr>
          <p:cNvPr id="16" name="Straight Arrow Connector 15"/>
          <p:cNvCxnSpPr>
            <a:cxnSpLocks/>
          </p:cNvCxnSpPr>
          <p:nvPr/>
        </p:nvCxnSpPr>
        <p:spPr>
          <a:xfrm flipH="1" flipV="1">
            <a:off x="3808991" y="4026993"/>
            <a:ext cx="3318320" cy="339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127311" y="1982002"/>
            <a:ext cx="4729409" cy="4769527"/>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b="1" dirty="0"/>
              <a:t>Each definition specifies a route object</a:t>
            </a:r>
          </a:p>
          <a:p>
            <a:pPr algn="ctr"/>
            <a:endParaRPr lang="en-US" u="sng" dirty="0"/>
          </a:p>
          <a:p>
            <a:pPr algn="ctr"/>
            <a:r>
              <a:rPr lang="en-US" u="sng" dirty="0"/>
              <a:t>Component</a:t>
            </a:r>
            <a:r>
              <a:rPr lang="en-US" b="1" dirty="0"/>
              <a:t>: Component associated with the route</a:t>
            </a:r>
          </a:p>
        </p:txBody>
      </p:sp>
    </p:spTree>
    <p:extLst>
      <p:ext uri="{BB962C8B-B14F-4D97-AF65-F5344CB8AC3E}">
        <p14:creationId xmlns:p14="http://schemas.microsoft.com/office/powerpoint/2010/main" val="28804731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66120" y="2568025"/>
            <a:ext cx="5927735" cy="3393899"/>
          </a:xfrm>
          <a:prstGeom prst="rect">
            <a:avLst/>
          </a:prstGeom>
        </p:spPr>
      </p:pic>
      <p:sp>
        <p:nvSpPr>
          <p:cNvPr id="2" name="Text Placeholder 1"/>
          <p:cNvSpPr>
            <a:spLocks noGrp="1"/>
          </p:cNvSpPr>
          <p:nvPr>
            <p:ph type="body" sz="quarter" idx="10"/>
          </p:nvPr>
        </p:nvSpPr>
        <p:spPr>
          <a:xfrm>
            <a:off x="335280" y="1235075"/>
            <a:ext cx="11521440" cy="5228355"/>
          </a:xfrm>
        </p:spPr>
        <p:txBody>
          <a:bodyPr/>
          <a:lstStyle/>
          <a:p>
            <a:r>
              <a:rPr lang="en-US" dirty="0"/>
              <a:t>The router must be configured with a list of routes</a:t>
            </a:r>
          </a:p>
          <a:p>
            <a:endParaRPr lang="en-US" dirty="0"/>
          </a:p>
        </p:txBody>
      </p:sp>
      <p:sp>
        <p:nvSpPr>
          <p:cNvPr id="3" name="Title 2"/>
          <p:cNvSpPr>
            <a:spLocks noGrp="1"/>
          </p:cNvSpPr>
          <p:nvPr>
            <p:ph type="title"/>
          </p:nvPr>
        </p:nvSpPr>
        <p:spPr>
          <a:solidFill>
            <a:schemeClr val="accent2">
              <a:lumMod val="75000"/>
            </a:schemeClr>
          </a:solidFill>
        </p:spPr>
        <p:txBody>
          <a:bodyPr/>
          <a:lstStyle/>
          <a:p>
            <a:r>
              <a:rPr lang="en-US" dirty="0"/>
              <a:t>Configuring Routes </a:t>
            </a:r>
          </a:p>
        </p:txBody>
      </p:sp>
      <p:cxnSp>
        <p:nvCxnSpPr>
          <p:cNvPr id="16" name="Straight Arrow Connector 15"/>
          <p:cNvCxnSpPr>
            <a:cxnSpLocks/>
          </p:cNvCxnSpPr>
          <p:nvPr/>
        </p:nvCxnSpPr>
        <p:spPr>
          <a:xfrm flipH="1">
            <a:off x="3106538" y="4366766"/>
            <a:ext cx="4020773" cy="435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127311" y="1982002"/>
            <a:ext cx="4729409" cy="4769527"/>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b="1" dirty="0"/>
              <a:t>Each definition specifies a route object</a:t>
            </a:r>
          </a:p>
          <a:p>
            <a:pPr algn="ctr"/>
            <a:endParaRPr lang="en-US" u="sng" dirty="0"/>
          </a:p>
          <a:p>
            <a:pPr algn="ctr"/>
            <a:r>
              <a:rPr lang="en-US" u="sng" dirty="0" err="1"/>
              <a:t>redirectTo</a:t>
            </a:r>
            <a:r>
              <a:rPr lang="en-US" u="sng" dirty="0"/>
              <a:t>:</a:t>
            </a:r>
            <a:r>
              <a:rPr lang="en-US" b="1" dirty="0"/>
              <a:t> redirects to page. It requires a </a:t>
            </a:r>
            <a:r>
              <a:rPr lang="en-US" b="1" dirty="0" err="1"/>
              <a:t>pathMatch</a:t>
            </a:r>
            <a:r>
              <a:rPr lang="en-US" b="1" dirty="0"/>
              <a:t> to tell the router how to match the </a:t>
            </a:r>
            <a:r>
              <a:rPr lang="en-US" b="1" dirty="0" err="1"/>
              <a:t>url</a:t>
            </a:r>
            <a:r>
              <a:rPr lang="en-US" b="1" dirty="0"/>
              <a:t> path segment to the path of a route</a:t>
            </a:r>
          </a:p>
          <a:p>
            <a:pPr algn="ctr"/>
            <a:endParaRPr lang="en-US" b="1" dirty="0"/>
          </a:p>
          <a:p>
            <a:pPr algn="ctr"/>
            <a:r>
              <a:rPr lang="en-US" b="1" dirty="0"/>
              <a:t>By setting </a:t>
            </a:r>
            <a:r>
              <a:rPr lang="en-US" b="1" dirty="0" err="1"/>
              <a:t>pathMatch</a:t>
            </a:r>
            <a:r>
              <a:rPr lang="en-US" b="1" dirty="0"/>
              <a:t> to ‘full’ we are telling the router that we only want this default route when the entire client side portion of the path is empty </a:t>
            </a:r>
          </a:p>
          <a:p>
            <a:pPr algn="ctr"/>
            <a:endParaRPr lang="en-US" u="sng" dirty="0"/>
          </a:p>
          <a:p>
            <a:pPr algn="ctr"/>
            <a:r>
              <a:rPr lang="en-US" u="sng" dirty="0" err="1"/>
              <a:t>pathMatch</a:t>
            </a:r>
            <a:r>
              <a:rPr lang="en-US" u="sng" dirty="0"/>
              <a:t>:</a:t>
            </a:r>
          </a:p>
          <a:p>
            <a:pPr algn="ctr"/>
            <a:r>
              <a:rPr lang="en-US" b="1" dirty="0"/>
              <a:t>full | prefix</a:t>
            </a:r>
          </a:p>
        </p:txBody>
      </p:sp>
    </p:spTree>
    <p:extLst>
      <p:ext uri="{BB962C8B-B14F-4D97-AF65-F5344CB8AC3E}">
        <p14:creationId xmlns:p14="http://schemas.microsoft.com/office/powerpoint/2010/main" val="38873949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The base element tells the router how to compose navigation URLs</a:t>
            </a:r>
          </a:p>
          <a:p>
            <a:r>
              <a:rPr lang="en-US" dirty="0"/>
              <a:t>In our example since the app folder is the application root we will set the </a:t>
            </a:r>
            <a:r>
              <a:rPr lang="en-US" dirty="0" err="1"/>
              <a:t>href</a:t>
            </a:r>
            <a:r>
              <a:rPr lang="en-US" dirty="0"/>
              <a:t> for the base tag to /</a:t>
            </a:r>
          </a:p>
          <a:p>
            <a:endParaRPr lang="en-US" dirty="0"/>
          </a:p>
          <a:p>
            <a:endParaRPr lang="en-US" dirty="0"/>
          </a:p>
        </p:txBody>
      </p:sp>
      <p:sp>
        <p:nvSpPr>
          <p:cNvPr id="3" name="Title 2"/>
          <p:cNvSpPr>
            <a:spLocks noGrp="1"/>
          </p:cNvSpPr>
          <p:nvPr>
            <p:ph type="title"/>
          </p:nvPr>
        </p:nvSpPr>
        <p:spPr>
          <a:solidFill>
            <a:schemeClr val="accent2">
              <a:lumMod val="75000"/>
            </a:schemeClr>
          </a:solidFill>
        </p:spPr>
        <p:txBody>
          <a:bodyPr/>
          <a:lstStyle/>
          <a:p>
            <a:r>
              <a:rPr lang="en-US" dirty="0"/>
              <a:t>Configuring Routes </a:t>
            </a:r>
          </a:p>
        </p:txBody>
      </p:sp>
      <p:pic>
        <p:nvPicPr>
          <p:cNvPr id="4" name="Picture 3"/>
          <p:cNvPicPr>
            <a:picLocks noChangeAspect="1"/>
          </p:cNvPicPr>
          <p:nvPr/>
        </p:nvPicPr>
        <p:blipFill>
          <a:blip r:embed="rId3"/>
          <a:stretch>
            <a:fillRect/>
          </a:stretch>
        </p:blipFill>
        <p:spPr>
          <a:xfrm>
            <a:off x="593746" y="4352860"/>
            <a:ext cx="3146493" cy="1709738"/>
          </a:xfrm>
          <a:prstGeom prst="rect">
            <a:avLst/>
          </a:prstGeom>
        </p:spPr>
      </p:pic>
    </p:spTree>
    <p:extLst>
      <p:ext uri="{BB962C8B-B14F-4D97-AF65-F5344CB8AC3E}">
        <p14:creationId xmlns:p14="http://schemas.microsoft.com/office/powerpoint/2010/main" val="1118177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738787" y="2579200"/>
            <a:ext cx="5505520" cy="3325482"/>
          </a:xfrm>
          <a:prstGeom prst="rect">
            <a:avLst/>
          </a:prstGeom>
        </p:spPr>
      </p:pic>
      <p:pic>
        <p:nvPicPr>
          <p:cNvPr id="8" name="Picture 7"/>
          <p:cNvPicPr>
            <a:picLocks noChangeAspect="1"/>
          </p:cNvPicPr>
          <p:nvPr/>
        </p:nvPicPr>
        <p:blipFill>
          <a:blip r:embed="rId4"/>
          <a:stretch>
            <a:fillRect/>
          </a:stretch>
        </p:blipFill>
        <p:spPr>
          <a:xfrm>
            <a:off x="676406" y="2515370"/>
            <a:ext cx="5394304" cy="3226432"/>
          </a:xfrm>
          <a:prstGeom prst="rect">
            <a:avLst/>
          </a:prstGeom>
        </p:spPr>
      </p:pic>
      <p:sp>
        <p:nvSpPr>
          <p:cNvPr id="2" name="Text Placeholder 1"/>
          <p:cNvSpPr>
            <a:spLocks noGrp="1"/>
          </p:cNvSpPr>
          <p:nvPr>
            <p:ph type="body" sz="quarter" idx="10"/>
          </p:nvPr>
        </p:nvSpPr>
        <p:spPr>
          <a:xfrm>
            <a:off x="335280" y="1235075"/>
            <a:ext cx="11521440" cy="5228355"/>
          </a:xfrm>
        </p:spPr>
        <p:txBody>
          <a:bodyPr/>
          <a:lstStyle/>
          <a:p>
            <a:r>
              <a:rPr lang="en-US" dirty="0"/>
              <a:t>When a route is activated the associated component’s view is displayed</a:t>
            </a:r>
          </a:p>
        </p:txBody>
      </p:sp>
      <p:sp>
        <p:nvSpPr>
          <p:cNvPr id="3" name="Title 2"/>
          <p:cNvSpPr>
            <a:spLocks noGrp="1"/>
          </p:cNvSpPr>
          <p:nvPr>
            <p:ph type="title"/>
          </p:nvPr>
        </p:nvSpPr>
        <p:spPr>
          <a:solidFill>
            <a:schemeClr val="accent2">
              <a:lumMod val="75000"/>
            </a:schemeClr>
          </a:solidFill>
        </p:spPr>
        <p:txBody>
          <a:bodyPr/>
          <a:lstStyle/>
          <a:p>
            <a:r>
              <a:rPr lang="en-US" dirty="0"/>
              <a:t>Placing the Views</a:t>
            </a:r>
          </a:p>
        </p:txBody>
      </p:sp>
      <p:sp>
        <p:nvSpPr>
          <p:cNvPr id="6" name="Rectangle 5"/>
          <p:cNvSpPr/>
          <p:nvPr/>
        </p:nvSpPr>
        <p:spPr>
          <a:xfrm>
            <a:off x="9018740" y="2734435"/>
            <a:ext cx="3013344" cy="3015011"/>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b="1" dirty="0"/>
              <a:t>To specify where we want the routing component to display its view we use the &lt;router-outlet&gt;</a:t>
            </a:r>
          </a:p>
        </p:txBody>
      </p:sp>
      <p:cxnSp>
        <p:nvCxnSpPr>
          <p:cNvPr id="7" name="Straight Arrow Connector 6"/>
          <p:cNvCxnSpPr>
            <a:cxnSpLocks/>
            <a:stCxn id="6" idx="1"/>
          </p:cNvCxnSpPr>
          <p:nvPr/>
        </p:nvCxnSpPr>
        <p:spPr>
          <a:xfrm flipH="1">
            <a:off x="4257107" y="4241941"/>
            <a:ext cx="4761633" cy="1129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9881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32000" y="155421"/>
            <a:ext cx="10492014" cy="2010807"/>
          </a:xfrm>
        </p:spPr>
        <p:txBody>
          <a:bodyPr/>
          <a:lstStyle/>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lgn="ctr">
              <a:buNone/>
            </a:pPr>
            <a:r>
              <a:rPr lang="en-US" sz="3200" dirty="0"/>
              <a:t>Routing</a:t>
            </a:r>
          </a:p>
        </p:txBody>
      </p:sp>
      <p:sp>
        <p:nvSpPr>
          <p:cNvPr id="4" name="Title 3"/>
          <p:cNvSpPr>
            <a:spLocks noGrp="1"/>
          </p:cNvSpPr>
          <p:nvPr>
            <p:ph type="title"/>
          </p:nvPr>
        </p:nvSpPr>
        <p:spPr>
          <a:xfrm>
            <a:off x="1" y="0"/>
            <a:ext cx="1913466" cy="6857999"/>
          </a:xfrm>
          <a:solidFill>
            <a:schemeClr val="tx1">
              <a:lumMod val="50000"/>
              <a:lumOff val="50000"/>
            </a:schemeClr>
          </a:solidFill>
        </p:spPr>
        <p:txBody>
          <a:bodyPr>
            <a:normAutofit/>
          </a:bodyPr>
          <a:lstStyle/>
          <a:p>
            <a:br>
              <a:rPr lang="en-US" b="1" dirty="0"/>
            </a:br>
            <a:br>
              <a:rPr lang="en-US" b="1" dirty="0"/>
            </a:br>
            <a:r>
              <a:rPr lang="en-US" b="1" dirty="0"/>
              <a:t>Lab 8</a:t>
            </a:r>
            <a:br>
              <a:rPr lang="en-US" b="1" dirty="0"/>
            </a:br>
            <a:br>
              <a:rPr lang="en-US" dirty="0"/>
            </a:br>
            <a:endParaRPr lang="en-US" dirty="0"/>
          </a:p>
        </p:txBody>
      </p:sp>
    </p:spTree>
    <p:extLst>
      <p:ext uri="{BB962C8B-B14F-4D97-AF65-F5344CB8AC3E}">
        <p14:creationId xmlns:p14="http://schemas.microsoft.com/office/powerpoint/2010/main" val="3153700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Passing parameters to a route</a:t>
            </a:r>
          </a:p>
          <a:p>
            <a:r>
              <a:rPr lang="en-US" dirty="0"/>
              <a:t>Activating a route with code</a:t>
            </a:r>
          </a:p>
          <a:p>
            <a:r>
              <a:rPr lang="en-US" dirty="0"/>
              <a:t>Protecting routes with guards</a:t>
            </a:r>
          </a:p>
        </p:txBody>
      </p:sp>
      <p:sp>
        <p:nvSpPr>
          <p:cNvPr id="3" name="Title 2"/>
          <p:cNvSpPr>
            <a:spLocks noGrp="1"/>
          </p:cNvSpPr>
          <p:nvPr>
            <p:ph type="title"/>
          </p:nvPr>
        </p:nvSpPr>
        <p:spPr>
          <a:solidFill>
            <a:schemeClr val="accent2">
              <a:lumMod val="75000"/>
            </a:schemeClr>
          </a:solidFill>
        </p:spPr>
        <p:txBody>
          <a:bodyPr/>
          <a:lstStyle/>
          <a:p>
            <a:r>
              <a:rPr lang="en-US" dirty="0"/>
              <a:t>Advanced Routing</a:t>
            </a:r>
          </a:p>
        </p:txBody>
      </p:sp>
    </p:spTree>
    <p:extLst>
      <p:ext uri="{BB962C8B-B14F-4D97-AF65-F5344CB8AC3E}">
        <p14:creationId xmlns:p14="http://schemas.microsoft.com/office/powerpoint/2010/main" val="39948528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Sometimes we need to pass a parameter in the route</a:t>
            </a:r>
          </a:p>
          <a:p>
            <a:pPr lvl="1"/>
            <a:r>
              <a:rPr lang="en-US" dirty="0"/>
              <a:t>E.g. </a:t>
            </a:r>
            <a:r>
              <a:rPr lang="en-US" dirty="0">
                <a:hlinkClick r:id="rId3"/>
              </a:rPr>
              <a:t>http://localhost:3000/collection/1</a:t>
            </a:r>
            <a:r>
              <a:rPr lang="en-US" dirty="0"/>
              <a:t> </a:t>
            </a:r>
          </a:p>
          <a:p>
            <a:r>
              <a:rPr lang="en-US" dirty="0"/>
              <a:t>First step is to configure the routes with parameters</a:t>
            </a:r>
          </a:p>
          <a:p>
            <a:pPr lvl="1"/>
            <a:r>
              <a:rPr lang="en-US" dirty="0"/>
              <a:t>E.g. { path : ‘collection/:id’, component : </a:t>
            </a:r>
            <a:r>
              <a:rPr lang="en-US" dirty="0" err="1"/>
              <a:t>BookDetailComponent</a:t>
            </a:r>
            <a:r>
              <a:rPr lang="en-US" dirty="0"/>
              <a:t> }</a:t>
            </a:r>
          </a:p>
          <a:p>
            <a:r>
              <a:rPr lang="en-US" dirty="0"/>
              <a:t>With the route definition we need to add a [</a:t>
            </a:r>
            <a:r>
              <a:rPr lang="en-US" dirty="0" err="1"/>
              <a:t>routerLink</a:t>
            </a:r>
            <a:r>
              <a:rPr lang="en-US" dirty="0"/>
              <a:t>] which takes a parameter</a:t>
            </a:r>
          </a:p>
          <a:p>
            <a:pPr lvl="1"/>
            <a:r>
              <a:rPr lang="en-US" dirty="0"/>
              <a:t>E.g. &lt;a [</a:t>
            </a:r>
            <a:r>
              <a:rPr lang="en-US" dirty="0" err="1"/>
              <a:t>routerLink</a:t>
            </a:r>
            <a:r>
              <a:rPr lang="en-US" dirty="0"/>
              <a:t>] = “[ ‘/collection’ , </a:t>
            </a:r>
            <a:r>
              <a:rPr lang="en-US" dirty="0" err="1"/>
              <a:t>book.bookId</a:t>
            </a:r>
            <a:r>
              <a:rPr lang="en-US" dirty="0"/>
              <a:t> ] “&gt;</a:t>
            </a:r>
          </a:p>
        </p:txBody>
      </p:sp>
      <p:sp>
        <p:nvSpPr>
          <p:cNvPr id="3" name="Title 2"/>
          <p:cNvSpPr>
            <a:spLocks noGrp="1"/>
          </p:cNvSpPr>
          <p:nvPr>
            <p:ph type="title"/>
          </p:nvPr>
        </p:nvSpPr>
        <p:spPr>
          <a:solidFill>
            <a:schemeClr val="accent2">
              <a:lumMod val="75000"/>
            </a:schemeClr>
          </a:solidFill>
        </p:spPr>
        <p:txBody>
          <a:bodyPr/>
          <a:lstStyle/>
          <a:p>
            <a:r>
              <a:rPr lang="en-US" dirty="0"/>
              <a:t>Passing parameters to a route</a:t>
            </a:r>
          </a:p>
        </p:txBody>
      </p:sp>
    </p:spTree>
    <p:extLst>
      <p:ext uri="{BB962C8B-B14F-4D97-AF65-F5344CB8AC3E}">
        <p14:creationId xmlns:p14="http://schemas.microsoft.com/office/powerpoint/2010/main" val="32623549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We access the router parameter using the </a:t>
            </a:r>
            <a:r>
              <a:rPr lang="en-US" dirty="0" err="1"/>
              <a:t>ActivatedRoute</a:t>
            </a:r>
            <a:r>
              <a:rPr lang="en-US" dirty="0"/>
              <a:t> service</a:t>
            </a:r>
          </a:p>
          <a:p>
            <a:pPr lvl="1"/>
            <a:r>
              <a:rPr lang="en-US" dirty="0"/>
              <a:t>import {</a:t>
            </a:r>
            <a:r>
              <a:rPr lang="en-US" dirty="0" err="1"/>
              <a:t>ActivatedRoute</a:t>
            </a:r>
            <a:r>
              <a:rPr lang="en-US" dirty="0"/>
              <a:t> } from ‘@angular/router’</a:t>
            </a:r>
          </a:p>
          <a:p>
            <a:r>
              <a:rPr lang="en-US" dirty="0"/>
              <a:t>Two ways to retrieve the parameter</a:t>
            </a:r>
          </a:p>
          <a:p>
            <a:pPr lvl="1"/>
            <a:r>
              <a:rPr lang="en-US" b="1" u="sng" dirty="0"/>
              <a:t>snapshot:</a:t>
            </a:r>
            <a:r>
              <a:rPr lang="en-US" dirty="0"/>
              <a:t> If we only need to get the initial value of the parameter</a:t>
            </a:r>
          </a:p>
          <a:p>
            <a:pPr lvl="2"/>
            <a:r>
              <a:rPr lang="en-US" dirty="0"/>
              <a:t>constructor( private _route : </a:t>
            </a:r>
            <a:r>
              <a:rPr lang="en-US" dirty="0" err="1"/>
              <a:t>ActivatedRoute</a:t>
            </a:r>
            <a:r>
              <a:rPr lang="en-US" dirty="0"/>
              <a:t> ) {</a:t>
            </a:r>
            <a:br>
              <a:rPr lang="en-US" dirty="0"/>
            </a:br>
            <a:r>
              <a:rPr lang="en-US" dirty="0"/>
              <a:t>   console.log(this._</a:t>
            </a:r>
            <a:r>
              <a:rPr lang="en-US" dirty="0" err="1"/>
              <a:t>route.snapshot.params</a:t>
            </a:r>
            <a:r>
              <a:rPr lang="en-US" dirty="0"/>
              <a:t>[‘id’]);</a:t>
            </a:r>
            <a:br>
              <a:rPr lang="en-US" dirty="0"/>
            </a:br>
            <a:r>
              <a:rPr lang="en-US" dirty="0"/>
              <a:t>}</a:t>
            </a:r>
          </a:p>
          <a:p>
            <a:pPr lvl="2"/>
            <a:r>
              <a:rPr lang="en-US" dirty="0"/>
              <a:t>For example if the user is always returned to the library before navigating to a new book so the snapshot approach would be sufficient </a:t>
            </a:r>
          </a:p>
          <a:p>
            <a:pPr lvl="1"/>
            <a:r>
              <a:rPr lang="en-US" b="1" u="sng" dirty="0"/>
              <a:t>observable</a:t>
            </a:r>
            <a:r>
              <a:rPr lang="en-US" dirty="0"/>
              <a:t>: If you expect the parameter to change without leaving the page then you will need to use an observable. For example if we had a next button on the book detail page to display the next book the </a:t>
            </a:r>
            <a:r>
              <a:rPr lang="en-US" dirty="0" err="1"/>
              <a:t>url</a:t>
            </a:r>
            <a:r>
              <a:rPr lang="en-US" dirty="0"/>
              <a:t> will change to the next book’s id</a:t>
            </a:r>
          </a:p>
        </p:txBody>
      </p:sp>
      <p:sp>
        <p:nvSpPr>
          <p:cNvPr id="3" name="Title 2"/>
          <p:cNvSpPr>
            <a:spLocks noGrp="1"/>
          </p:cNvSpPr>
          <p:nvPr>
            <p:ph type="title"/>
          </p:nvPr>
        </p:nvSpPr>
        <p:spPr>
          <a:solidFill>
            <a:schemeClr val="accent2">
              <a:lumMod val="75000"/>
            </a:schemeClr>
          </a:solidFill>
        </p:spPr>
        <p:txBody>
          <a:bodyPr/>
          <a:lstStyle/>
          <a:p>
            <a:r>
              <a:rPr lang="en-US" dirty="0"/>
              <a:t>Passing parameters to a route</a:t>
            </a:r>
          </a:p>
        </p:txBody>
      </p:sp>
    </p:spTree>
    <p:extLst>
      <p:ext uri="{BB962C8B-B14F-4D97-AF65-F5344CB8AC3E}">
        <p14:creationId xmlns:p14="http://schemas.microsoft.com/office/powerpoint/2010/main" val="40726882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So far we have been activating routes using the </a:t>
            </a:r>
            <a:r>
              <a:rPr lang="en-US" dirty="0" err="1"/>
              <a:t>routerLink</a:t>
            </a:r>
            <a:r>
              <a:rPr lang="en-US" dirty="0"/>
              <a:t> directive</a:t>
            </a:r>
          </a:p>
          <a:p>
            <a:pPr lvl="1"/>
            <a:r>
              <a:rPr lang="en-US" dirty="0"/>
              <a:t>E.g. &lt;a [</a:t>
            </a:r>
            <a:r>
              <a:rPr lang="en-US" dirty="0" err="1"/>
              <a:t>routerLink</a:t>
            </a:r>
            <a:r>
              <a:rPr lang="en-US" dirty="0"/>
              <a:t>] = “[ </a:t>
            </a:r>
            <a:r>
              <a:rPr lang="en-US"/>
              <a:t>‘/collection’ </a:t>
            </a:r>
            <a:r>
              <a:rPr lang="en-US" dirty="0"/>
              <a:t>, </a:t>
            </a:r>
            <a:r>
              <a:rPr lang="en-US" dirty="0" err="1"/>
              <a:t>book.bookId</a:t>
            </a:r>
            <a:r>
              <a:rPr lang="en-US" dirty="0"/>
              <a:t> ] “&gt; </a:t>
            </a:r>
          </a:p>
          <a:p>
            <a:r>
              <a:rPr lang="en-US" dirty="0"/>
              <a:t>Routes can be activated using code</a:t>
            </a:r>
          </a:p>
          <a:p>
            <a:pPr lvl="1"/>
            <a:r>
              <a:rPr lang="en-US" dirty="0"/>
              <a:t>A typical use case is when you have a save button which would require executing some code to save the data and then route   </a:t>
            </a:r>
          </a:p>
        </p:txBody>
      </p:sp>
      <p:sp>
        <p:nvSpPr>
          <p:cNvPr id="3" name="Title 2"/>
          <p:cNvSpPr>
            <a:spLocks noGrp="1"/>
          </p:cNvSpPr>
          <p:nvPr>
            <p:ph type="title"/>
          </p:nvPr>
        </p:nvSpPr>
        <p:spPr>
          <a:solidFill>
            <a:schemeClr val="accent2">
              <a:lumMod val="75000"/>
            </a:schemeClr>
          </a:solidFill>
        </p:spPr>
        <p:txBody>
          <a:bodyPr/>
          <a:lstStyle/>
          <a:p>
            <a:r>
              <a:rPr lang="en-US" dirty="0"/>
              <a:t>Activating a route with code</a:t>
            </a:r>
          </a:p>
        </p:txBody>
      </p:sp>
      <p:pic>
        <p:nvPicPr>
          <p:cNvPr id="4" name="Picture 3"/>
          <p:cNvPicPr>
            <a:picLocks noChangeAspect="1"/>
          </p:cNvPicPr>
          <p:nvPr/>
        </p:nvPicPr>
        <p:blipFill>
          <a:blip r:embed="rId3"/>
          <a:stretch>
            <a:fillRect/>
          </a:stretch>
        </p:blipFill>
        <p:spPr>
          <a:xfrm>
            <a:off x="1158241" y="4205092"/>
            <a:ext cx="3781425" cy="723900"/>
          </a:xfrm>
          <a:prstGeom prst="rect">
            <a:avLst/>
          </a:prstGeom>
        </p:spPr>
      </p:pic>
      <p:pic>
        <p:nvPicPr>
          <p:cNvPr id="5" name="Picture 4"/>
          <p:cNvPicPr>
            <a:picLocks noChangeAspect="1"/>
          </p:cNvPicPr>
          <p:nvPr/>
        </p:nvPicPr>
        <p:blipFill>
          <a:blip r:embed="rId4"/>
          <a:stretch>
            <a:fillRect/>
          </a:stretch>
        </p:blipFill>
        <p:spPr>
          <a:xfrm>
            <a:off x="5524631" y="4205092"/>
            <a:ext cx="5936684" cy="1139549"/>
          </a:xfrm>
          <a:prstGeom prst="rect">
            <a:avLst/>
          </a:prstGeom>
        </p:spPr>
      </p:pic>
    </p:spTree>
    <p:extLst>
      <p:ext uri="{BB962C8B-B14F-4D97-AF65-F5344CB8AC3E}">
        <p14:creationId xmlns:p14="http://schemas.microsoft.com/office/powerpoint/2010/main" val="2371889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6" name="Rectangle 5"/>
          <p:cNvSpPr/>
          <p:nvPr/>
        </p:nvSpPr>
        <p:spPr>
          <a:xfrm>
            <a:off x="3749040" y="4800600"/>
            <a:ext cx="2636520" cy="1905000"/>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Picture 6"/>
          <p:cNvPicPr>
            <a:picLocks noChangeAspect="1"/>
          </p:cNvPicPr>
          <p:nvPr/>
        </p:nvPicPr>
        <p:blipFill>
          <a:blip r:embed="rId3"/>
          <a:stretch>
            <a:fillRect/>
          </a:stretch>
        </p:blipFill>
        <p:spPr>
          <a:xfrm>
            <a:off x="3302475" y="0"/>
            <a:ext cx="8889525" cy="6858000"/>
          </a:xfrm>
          <a:prstGeom prst="rect">
            <a:avLst/>
          </a:prstGeom>
        </p:spPr>
      </p:pic>
      <p:sp>
        <p:nvSpPr>
          <p:cNvPr id="13" name="Title 2"/>
          <p:cNvSpPr txBox="1">
            <a:spLocks/>
          </p:cNvSpPr>
          <p:nvPr/>
        </p:nvSpPr>
        <p:spPr>
          <a:xfrm>
            <a:off x="-217965" y="2512730"/>
            <a:ext cx="3520440" cy="183254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800" kern="1200">
                <a:solidFill>
                  <a:schemeClr val="bg1"/>
                </a:solidFill>
                <a:latin typeface="Segoe UI Light" panose="020B0502040204020203" pitchFamily="34" charset="0"/>
                <a:ea typeface="+mj-ea"/>
                <a:cs typeface="Segoe UI Light" panose="020B0502040204020203" pitchFamily="34" charset="0"/>
              </a:defRPr>
            </a:lvl1pPr>
          </a:lstStyle>
          <a:p>
            <a:pPr algn="ctr"/>
            <a:r>
              <a:rPr lang="en-US" dirty="0"/>
              <a:t>Set Up</a:t>
            </a:r>
            <a:br>
              <a:rPr lang="en-US" dirty="0"/>
            </a:br>
            <a:r>
              <a:rPr lang="en-US" dirty="0"/>
              <a:t>the</a:t>
            </a:r>
            <a:br>
              <a:rPr lang="en-US" dirty="0"/>
            </a:br>
            <a:r>
              <a:rPr lang="en-US" dirty="0"/>
              <a:t>Environment</a:t>
            </a:r>
          </a:p>
        </p:txBody>
      </p:sp>
      <p:pic>
        <p:nvPicPr>
          <p:cNvPr id="14" name="Picture 13"/>
          <p:cNvPicPr>
            <a:picLocks noChangeAspect="1"/>
          </p:cNvPicPr>
          <p:nvPr/>
        </p:nvPicPr>
        <p:blipFill>
          <a:blip r:embed="rId4"/>
          <a:stretch>
            <a:fillRect/>
          </a:stretch>
        </p:blipFill>
        <p:spPr>
          <a:xfrm>
            <a:off x="3653201" y="5415219"/>
            <a:ext cx="4987058" cy="1137381"/>
          </a:xfrm>
          <a:prstGeom prst="rect">
            <a:avLst/>
          </a:prstGeom>
        </p:spPr>
      </p:pic>
      <p:sp>
        <p:nvSpPr>
          <p:cNvPr id="15" name="Rectangular Callout 3"/>
          <p:cNvSpPr/>
          <p:nvPr/>
        </p:nvSpPr>
        <p:spPr>
          <a:xfrm>
            <a:off x="9535121" y="5283807"/>
            <a:ext cx="2625578" cy="1309773"/>
          </a:xfrm>
          <a:prstGeom prst="wedgeRectCallout">
            <a:avLst>
              <a:gd name="adj1" fmla="val -90325"/>
              <a:gd name="adj2" fmla="val -17877"/>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a:r>
              <a:rPr lang="en-US" u="sng" dirty="0">
                <a:solidFill>
                  <a:schemeClr val="tx1"/>
                </a:solidFill>
              </a:rPr>
              <a:t>Tip</a:t>
            </a:r>
          </a:p>
          <a:p>
            <a:pPr lvl="0" algn="ctr"/>
            <a:r>
              <a:rPr lang="en-US" u="sng" dirty="0">
                <a:solidFill>
                  <a:schemeClr val="tx1"/>
                </a:solidFill>
              </a:rPr>
              <a:t>Recommended</a:t>
            </a:r>
            <a:r>
              <a:rPr lang="en-US" dirty="0">
                <a:solidFill>
                  <a:schemeClr val="tx1"/>
                </a:solidFill>
              </a:rPr>
              <a:t> </a:t>
            </a:r>
            <a:r>
              <a:rPr lang="en-US" dirty="0" err="1">
                <a:solidFill>
                  <a:schemeClr val="tx1"/>
                </a:solidFill>
              </a:rPr>
              <a:t>Exensiontion</a:t>
            </a:r>
            <a:endParaRPr kumimoji="0" lang="en-US" sz="1400" b="0" i="0" u="none" strike="noStrike" kern="1200" cap="none" spc="0" normalizeH="0" baseline="0" noProof="0" dirty="0">
              <a:ln>
                <a:noFill/>
              </a:ln>
              <a:solidFill>
                <a:schemeClr val="tx1"/>
              </a:solidFill>
              <a:effectLst/>
              <a:uLnTx/>
              <a:uFillTx/>
              <a:latin typeface="Calibri" panose="020F0502020204030204"/>
            </a:endParaRPr>
          </a:p>
        </p:txBody>
      </p:sp>
    </p:spTree>
    <p:extLst>
      <p:ext uri="{BB962C8B-B14F-4D97-AF65-F5344CB8AC3E}">
        <p14:creationId xmlns:p14="http://schemas.microsoft.com/office/powerpoint/2010/main" val="26021506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32000" y="155421"/>
            <a:ext cx="10492014" cy="2010807"/>
          </a:xfrm>
        </p:spPr>
        <p:txBody>
          <a:bodyPr/>
          <a:lstStyle/>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lgn="ctr">
              <a:buNone/>
            </a:pPr>
            <a:r>
              <a:rPr lang="en-US" sz="3200" dirty="0"/>
              <a:t>Passing Parameters To a Route and Activating a Route </a:t>
            </a:r>
          </a:p>
          <a:p>
            <a:pPr marL="0" indent="0" algn="ctr">
              <a:buNone/>
            </a:pPr>
            <a:r>
              <a:rPr lang="en-US" sz="3200" dirty="0"/>
              <a:t>with Code </a:t>
            </a:r>
          </a:p>
        </p:txBody>
      </p:sp>
      <p:sp>
        <p:nvSpPr>
          <p:cNvPr id="4" name="Title 3"/>
          <p:cNvSpPr>
            <a:spLocks noGrp="1"/>
          </p:cNvSpPr>
          <p:nvPr>
            <p:ph type="title"/>
          </p:nvPr>
        </p:nvSpPr>
        <p:spPr>
          <a:xfrm>
            <a:off x="1" y="0"/>
            <a:ext cx="1913466" cy="6857999"/>
          </a:xfrm>
          <a:solidFill>
            <a:schemeClr val="tx1">
              <a:lumMod val="50000"/>
              <a:lumOff val="50000"/>
            </a:schemeClr>
          </a:solidFill>
        </p:spPr>
        <p:txBody>
          <a:bodyPr>
            <a:normAutofit/>
          </a:bodyPr>
          <a:lstStyle/>
          <a:p>
            <a:br>
              <a:rPr lang="en-US" b="1" dirty="0"/>
            </a:br>
            <a:br>
              <a:rPr lang="en-US" b="1" dirty="0"/>
            </a:br>
            <a:r>
              <a:rPr lang="en-US" b="1" dirty="0"/>
              <a:t>Lab 9</a:t>
            </a:r>
            <a:br>
              <a:rPr lang="en-US" b="1" dirty="0"/>
            </a:br>
            <a:br>
              <a:rPr lang="en-US" dirty="0"/>
            </a:br>
            <a:endParaRPr lang="en-US" dirty="0"/>
          </a:p>
        </p:txBody>
      </p:sp>
    </p:spTree>
    <p:extLst>
      <p:ext uri="{BB962C8B-B14F-4D97-AF65-F5344CB8AC3E}">
        <p14:creationId xmlns:p14="http://schemas.microsoft.com/office/powerpoint/2010/main" val="39101530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You want to limit routes to specific users</a:t>
            </a:r>
          </a:p>
          <a:p>
            <a:pPr lvl="1"/>
            <a:r>
              <a:rPr lang="en-US" dirty="0"/>
              <a:t>E.g. admin only </a:t>
            </a:r>
          </a:p>
          <a:p>
            <a:r>
              <a:rPr lang="en-US" dirty="0"/>
              <a:t>You want to confirm a navigation operation</a:t>
            </a:r>
          </a:p>
          <a:p>
            <a:pPr lvl="1"/>
            <a:r>
              <a:rPr lang="en-US" dirty="0"/>
              <a:t>E.g. asking the user to save before navigating away from an edit page</a:t>
            </a:r>
          </a:p>
          <a:p>
            <a:r>
              <a:rPr lang="en-US" dirty="0"/>
              <a:t>Angular router provides several guards</a:t>
            </a:r>
          </a:p>
          <a:p>
            <a:pPr lvl="1"/>
            <a:r>
              <a:rPr lang="en-US" b="1" u="sng" dirty="0" err="1"/>
              <a:t>CanActivate</a:t>
            </a:r>
            <a:r>
              <a:rPr lang="en-US" b="1" u="sng" dirty="0"/>
              <a:t>:</a:t>
            </a:r>
            <a:r>
              <a:rPr lang="en-US" dirty="0"/>
              <a:t> Guard navigation to a route</a:t>
            </a:r>
          </a:p>
          <a:p>
            <a:pPr lvl="1"/>
            <a:r>
              <a:rPr lang="en-US" b="1" u="sng" dirty="0" err="1"/>
              <a:t>CanDeactivate</a:t>
            </a:r>
            <a:r>
              <a:rPr lang="en-US" b="1" u="sng" dirty="0"/>
              <a:t>:</a:t>
            </a:r>
            <a:r>
              <a:rPr lang="en-US" dirty="0"/>
              <a:t> Guard navigation away from a route</a:t>
            </a:r>
          </a:p>
          <a:p>
            <a:pPr lvl="1"/>
            <a:r>
              <a:rPr lang="en-US" b="1" u="sng" dirty="0"/>
              <a:t>Resolve:</a:t>
            </a:r>
            <a:r>
              <a:rPr lang="en-US" dirty="0"/>
              <a:t> Pre-fetch data before activating a route</a:t>
            </a:r>
          </a:p>
          <a:p>
            <a:pPr lvl="1"/>
            <a:r>
              <a:rPr lang="en-US" b="1" u="sng" dirty="0" err="1"/>
              <a:t>CanLoad</a:t>
            </a:r>
            <a:r>
              <a:rPr lang="en-US" b="1" u="sng" dirty="0"/>
              <a:t>:</a:t>
            </a:r>
            <a:r>
              <a:rPr lang="en-US" dirty="0"/>
              <a:t> Prevent asynchronous routing</a:t>
            </a:r>
          </a:p>
          <a:p>
            <a:r>
              <a:rPr lang="en-US" dirty="0"/>
              <a:t>The guards service provider must be provided at the Angular Module level</a:t>
            </a:r>
          </a:p>
          <a:p>
            <a:endParaRPr lang="en-US" dirty="0"/>
          </a:p>
        </p:txBody>
      </p:sp>
      <p:sp>
        <p:nvSpPr>
          <p:cNvPr id="3" name="Title 2"/>
          <p:cNvSpPr>
            <a:spLocks noGrp="1"/>
          </p:cNvSpPr>
          <p:nvPr>
            <p:ph type="title"/>
          </p:nvPr>
        </p:nvSpPr>
        <p:spPr>
          <a:solidFill>
            <a:schemeClr val="accent2">
              <a:lumMod val="75000"/>
            </a:schemeClr>
          </a:solidFill>
        </p:spPr>
        <p:txBody>
          <a:bodyPr/>
          <a:lstStyle/>
          <a:p>
            <a:r>
              <a:rPr lang="en-US" dirty="0"/>
              <a:t>Protecting Routes With Guards</a:t>
            </a:r>
          </a:p>
        </p:txBody>
      </p:sp>
    </p:spTree>
    <p:extLst>
      <p:ext uri="{BB962C8B-B14F-4D97-AF65-F5344CB8AC3E}">
        <p14:creationId xmlns:p14="http://schemas.microsoft.com/office/powerpoint/2010/main" val="42776654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lstStyle/>
          <a:p>
            <a:r>
              <a:rPr lang="en-US" dirty="0"/>
              <a:t>Protecting Routes With Guards</a:t>
            </a:r>
          </a:p>
        </p:txBody>
      </p:sp>
      <p:pic>
        <p:nvPicPr>
          <p:cNvPr id="5" name="Picture 4"/>
          <p:cNvPicPr>
            <a:picLocks noChangeAspect="1"/>
          </p:cNvPicPr>
          <p:nvPr/>
        </p:nvPicPr>
        <p:blipFill>
          <a:blip r:embed="rId3"/>
          <a:stretch>
            <a:fillRect/>
          </a:stretch>
        </p:blipFill>
        <p:spPr>
          <a:xfrm>
            <a:off x="335280" y="1501492"/>
            <a:ext cx="7029450" cy="4581525"/>
          </a:xfrm>
          <a:prstGeom prst="rect">
            <a:avLst/>
          </a:prstGeom>
        </p:spPr>
      </p:pic>
      <p:pic>
        <p:nvPicPr>
          <p:cNvPr id="6" name="Picture 5"/>
          <p:cNvPicPr>
            <a:picLocks noChangeAspect="1"/>
          </p:cNvPicPr>
          <p:nvPr/>
        </p:nvPicPr>
        <p:blipFill>
          <a:blip r:embed="rId4"/>
          <a:stretch>
            <a:fillRect/>
          </a:stretch>
        </p:blipFill>
        <p:spPr>
          <a:xfrm>
            <a:off x="7736322" y="1501492"/>
            <a:ext cx="3057525" cy="1400175"/>
          </a:xfrm>
          <a:prstGeom prst="rect">
            <a:avLst/>
          </a:prstGeom>
        </p:spPr>
      </p:pic>
      <p:pic>
        <p:nvPicPr>
          <p:cNvPr id="2" name="Picture 1"/>
          <p:cNvPicPr>
            <a:picLocks noChangeAspect="1"/>
          </p:cNvPicPr>
          <p:nvPr/>
        </p:nvPicPr>
        <p:blipFill>
          <a:blip r:embed="rId5"/>
          <a:stretch>
            <a:fillRect/>
          </a:stretch>
        </p:blipFill>
        <p:spPr>
          <a:xfrm>
            <a:off x="7736322" y="3930716"/>
            <a:ext cx="3289878" cy="1208147"/>
          </a:xfrm>
          <a:prstGeom prst="rect">
            <a:avLst/>
          </a:prstGeom>
        </p:spPr>
      </p:pic>
    </p:spTree>
    <p:extLst>
      <p:ext uri="{BB962C8B-B14F-4D97-AF65-F5344CB8AC3E}">
        <p14:creationId xmlns:p14="http://schemas.microsoft.com/office/powerpoint/2010/main" val="15728372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32000" y="155421"/>
            <a:ext cx="10492014" cy="2010807"/>
          </a:xfrm>
        </p:spPr>
        <p:txBody>
          <a:bodyPr/>
          <a:lstStyle/>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lgn="ctr">
              <a:buNone/>
            </a:pPr>
            <a:r>
              <a:rPr lang="en-US" sz="3200" dirty="0"/>
              <a:t>Protecting Routes with Guards</a:t>
            </a:r>
          </a:p>
        </p:txBody>
      </p:sp>
      <p:sp>
        <p:nvSpPr>
          <p:cNvPr id="4" name="Title 3"/>
          <p:cNvSpPr>
            <a:spLocks noGrp="1"/>
          </p:cNvSpPr>
          <p:nvPr>
            <p:ph type="title"/>
          </p:nvPr>
        </p:nvSpPr>
        <p:spPr>
          <a:xfrm>
            <a:off x="1" y="0"/>
            <a:ext cx="1913466" cy="6857999"/>
          </a:xfrm>
          <a:solidFill>
            <a:schemeClr val="tx1">
              <a:lumMod val="50000"/>
              <a:lumOff val="50000"/>
            </a:schemeClr>
          </a:solidFill>
        </p:spPr>
        <p:txBody>
          <a:bodyPr>
            <a:normAutofit/>
          </a:bodyPr>
          <a:lstStyle/>
          <a:p>
            <a:br>
              <a:rPr lang="en-US" b="1" dirty="0"/>
            </a:br>
            <a:br>
              <a:rPr lang="en-US" b="1" dirty="0"/>
            </a:br>
            <a:r>
              <a:rPr lang="en-US" b="1" dirty="0"/>
              <a:t>Lab 10</a:t>
            </a:r>
            <a:br>
              <a:rPr lang="en-US" b="1" dirty="0"/>
            </a:br>
            <a:br>
              <a:rPr lang="en-US" dirty="0"/>
            </a:br>
            <a:endParaRPr lang="en-US" dirty="0"/>
          </a:p>
        </p:txBody>
      </p:sp>
    </p:spTree>
    <p:extLst>
      <p:ext uri="{BB962C8B-B14F-4D97-AF65-F5344CB8AC3E}">
        <p14:creationId xmlns:p14="http://schemas.microsoft.com/office/powerpoint/2010/main" val="29669890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A form creates a cohesive, effective, and compelling data entry experience</a:t>
            </a:r>
          </a:p>
          <a:p>
            <a:r>
              <a:rPr lang="en-US" dirty="0"/>
              <a:t>An Angular form coordinates a set of data-bound user controls, tracks changes, validates input, and presents errors</a:t>
            </a:r>
          </a:p>
        </p:txBody>
      </p:sp>
      <p:sp>
        <p:nvSpPr>
          <p:cNvPr id="3" name="Title 2"/>
          <p:cNvSpPr>
            <a:spLocks noGrp="1"/>
          </p:cNvSpPr>
          <p:nvPr>
            <p:ph type="title"/>
          </p:nvPr>
        </p:nvSpPr>
        <p:spPr>
          <a:solidFill>
            <a:schemeClr val="accent2">
              <a:lumMod val="75000"/>
            </a:schemeClr>
          </a:solidFill>
        </p:spPr>
        <p:txBody>
          <a:bodyPr/>
          <a:lstStyle/>
          <a:p>
            <a:r>
              <a:rPr lang="en-US" dirty="0"/>
              <a:t>Forms</a:t>
            </a:r>
          </a:p>
        </p:txBody>
      </p:sp>
    </p:spTree>
    <p:extLst>
      <p:ext uri="{BB962C8B-B14F-4D97-AF65-F5344CB8AC3E}">
        <p14:creationId xmlns:p14="http://schemas.microsoft.com/office/powerpoint/2010/main" val="12778659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Angular Form Technologies</a:t>
            </a:r>
          </a:p>
        </p:txBody>
      </p:sp>
      <p:sp>
        <p:nvSpPr>
          <p:cNvPr id="3" name="Title 2"/>
          <p:cNvSpPr>
            <a:spLocks noGrp="1"/>
          </p:cNvSpPr>
          <p:nvPr>
            <p:ph type="title"/>
          </p:nvPr>
        </p:nvSpPr>
        <p:spPr>
          <a:solidFill>
            <a:schemeClr val="accent2">
              <a:lumMod val="75000"/>
            </a:schemeClr>
          </a:solidFill>
        </p:spPr>
        <p:txBody>
          <a:bodyPr/>
          <a:lstStyle/>
          <a:p>
            <a:r>
              <a:rPr lang="en-US" dirty="0"/>
              <a:t>Forms</a:t>
            </a:r>
          </a:p>
        </p:txBody>
      </p:sp>
      <p:graphicFrame>
        <p:nvGraphicFramePr>
          <p:cNvPr id="4" name="Table 3"/>
          <p:cNvGraphicFramePr>
            <a:graphicFrameLocks noGrp="1"/>
          </p:cNvGraphicFramePr>
          <p:nvPr>
            <p:extLst>
              <p:ext uri="{D42A27DB-BD31-4B8C-83A1-F6EECF244321}">
                <p14:modId xmlns:p14="http://schemas.microsoft.com/office/powerpoint/2010/main" val="1646410297"/>
              </p:ext>
            </p:extLst>
          </p:nvPr>
        </p:nvGraphicFramePr>
        <p:xfrm>
          <a:off x="2032000" y="2936772"/>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40275477"/>
                    </a:ext>
                  </a:extLst>
                </a:gridCol>
                <a:gridCol w="4064000">
                  <a:extLst>
                    <a:ext uri="{9D8B030D-6E8A-4147-A177-3AD203B41FA5}">
                      <a16:colId xmlns:a16="http://schemas.microsoft.com/office/drawing/2014/main" val="2251530237"/>
                    </a:ext>
                  </a:extLst>
                </a:gridCol>
              </a:tblGrid>
              <a:tr h="370840">
                <a:tc>
                  <a:txBody>
                    <a:bodyPr/>
                    <a:lstStyle/>
                    <a:p>
                      <a:pPr algn="ctr"/>
                      <a:r>
                        <a:rPr lang="en-US" dirty="0"/>
                        <a:t>Template</a:t>
                      </a:r>
                      <a:r>
                        <a:rPr lang="en-US" baseline="0" dirty="0"/>
                        <a:t>-driven Forms</a:t>
                      </a:r>
                      <a:endParaRPr lang="en-US" dirty="0"/>
                    </a:p>
                  </a:txBody>
                  <a:tcPr/>
                </a:tc>
                <a:tc>
                  <a:txBody>
                    <a:bodyPr/>
                    <a:lstStyle/>
                    <a:p>
                      <a:pPr algn="ctr"/>
                      <a:r>
                        <a:rPr lang="en-US" dirty="0"/>
                        <a:t>Reactive Forms</a:t>
                      </a:r>
                    </a:p>
                  </a:txBody>
                  <a:tcPr/>
                </a:tc>
                <a:extLst>
                  <a:ext uri="{0D108BD9-81ED-4DB2-BD59-A6C34878D82A}">
                    <a16:rowId xmlns:a16="http://schemas.microsoft.com/office/drawing/2014/main" val="1726311835"/>
                  </a:ext>
                </a:extLst>
              </a:tr>
              <a:tr h="370840">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3795774302"/>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30019975"/>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37075732"/>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81620021"/>
                  </a:ext>
                </a:extLst>
              </a:tr>
            </a:tbl>
          </a:graphicData>
        </a:graphic>
      </p:graphicFrame>
    </p:spTree>
    <p:extLst>
      <p:ext uri="{BB962C8B-B14F-4D97-AF65-F5344CB8AC3E}">
        <p14:creationId xmlns:p14="http://schemas.microsoft.com/office/powerpoint/2010/main" val="14992247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Angular Form Technologies</a:t>
            </a:r>
          </a:p>
        </p:txBody>
      </p:sp>
      <p:sp>
        <p:nvSpPr>
          <p:cNvPr id="3" name="Title 2"/>
          <p:cNvSpPr>
            <a:spLocks noGrp="1"/>
          </p:cNvSpPr>
          <p:nvPr>
            <p:ph type="title"/>
          </p:nvPr>
        </p:nvSpPr>
        <p:spPr>
          <a:solidFill>
            <a:schemeClr val="accent2">
              <a:lumMod val="75000"/>
            </a:schemeClr>
          </a:solidFill>
        </p:spPr>
        <p:txBody>
          <a:bodyPr/>
          <a:lstStyle/>
          <a:p>
            <a:r>
              <a:rPr lang="en-US" dirty="0"/>
              <a:t>Forms</a:t>
            </a:r>
          </a:p>
        </p:txBody>
      </p:sp>
      <p:graphicFrame>
        <p:nvGraphicFramePr>
          <p:cNvPr id="4" name="Table 3"/>
          <p:cNvGraphicFramePr>
            <a:graphicFrameLocks noGrp="1"/>
          </p:cNvGraphicFramePr>
          <p:nvPr>
            <p:extLst/>
          </p:nvPr>
        </p:nvGraphicFramePr>
        <p:xfrm>
          <a:off x="2032000" y="2936772"/>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40275477"/>
                    </a:ext>
                  </a:extLst>
                </a:gridCol>
                <a:gridCol w="4064000">
                  <a:extLst>
                    <a:ext uri="{9D8B030D-6E8A-4147-A177-3AD203B41FA5}">
                      <a16:colId xmlns:a16="http://schemas.microsoft.com/office/drawing/2014/main" val="2251530237"/>
                    </a:ext>
                  </a:extLst>
                </a:gridCol>
              </a:tblGrid>
              <a:tr h="370840">
                <a:tc>
                  <a:txBody>
                    <a:bodyPr/>
                    <a:lstStyle/>
                    <a:p>
                      <a:pPr algn="ctr"/>
                      <a:r>
                        <a:rPr lang="en-US" dirty="0"/>
                        <a:t>Template</a:t>
                      </a:r>
                      <a:r>
                        <a:rPr lang="en-US" baseline="0" dirty="0"/>
                        <a:t>-driven Forms</a:t>
                      </a:r>
                      <a:endParaRPr lang="en-US" dirty="0"/>
                    </a:p>
                  </a:txBody>
                  <a:tcPr/>
                </a:tc>
                <a:tc>
                  <a:txBody>
                    <a:bodyPr/>
                    <a:lstStyle/>
                    <a:p>
                      <a:pPr algn="ctr"/>
                      <a:r>
                        <a:rPr lang="en-US" dirty="0"/>
                        <a:t>Reactive Forms</a:t>
                      </a:r>
                    </a:p>
                  </a:txBody>
                  <a:tcPr/>
                </a:tc>
                <a:extLst>
                  <a:ext uri="{0D108BD9-81ED-4DB2-BD59-A6C34878D82A}">
                    <a16:rowId xmlns:a16="http://schemas.microsoft.com/office/drawing/2014/main" val="1726311835"/>
                  </a:ext>
                </a:extLst>
              </a:tr>
              <a:tr h="370840">
                <a:tc>
                  <a:txBody>
                    <a:bodyPr/>
                    <a:lstStyle/>
                    <a:p>
                      <a:r>
                        <a:rPr lang="en-US" dirty="0"/>
                        <a:t>Use a Component’s</a:t>
                      </a:r>
                      <a:r>
                        <a:rPr lang="en-US" baseline="0" dirty="0"/>
                        <a:t> Template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3795774302"/>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30019975"/>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37075732"/>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81620021"/>
                  </a:ext>
                </a:extLst>
              </a:tr>
            </a:tbl>
          </a:graphicData>
        </a:graphic>
      </p:graphicFrame>
      <p:pic>
        <p:nvPicPr>
          <p:cNvPr id="6" name="Picture 5"/>
          <p:cNvPicPr>
            <a:picLocks noChangeAspect="1"/>
          </p:cNvPicPr>
          <p:nvPr/>
        </p:nvPicPr>
        <p:blipFill>
          <a:blip r:embed="rId3"/>
          <a:stretch>
            <a:fillRect/>
          </a:stretch>
        </p:blipFill>
        <p:spPr>
          <a:xfrm>
            <a:off x="484796" y="5652370"/>
            <a:ext cx="4733925" cy="762000"/>
          </a:xfrm>
          <a:prstGeom prst="rect">
            <a:avLst/>
          </a:prstGeom>
        </p:spPr>
      </p:pic>
      <p:cxnSp>
        <p:nvCxnSpPr>
          <p:cNvPr id="8" name="Straight Arrow Connector 7"/>
          <p:cNvCxnSpPr/>
          <p:nvPr/>
        </p:nvCxnSpPr>
        <p:spPr>
          <a:xfrm flipH="1">
            <a:off x="1515649" y="3519814"/>
            <a:ext cx="516351" cy="2513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490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Angular Form Technologies</a:t>
            </a:r>
          </a:p>
        </p:txBody>
      </p:sp>
      <p:sp>
        <p:nvSpPr>
          <p:cNvPr id="3" name="Title 2"/>
          <p:cNvSpPr>
            <a:spLocks noGrp="1"/>
          </p:cNvSpPr>
          <p:nvPr>
            <p:ph type="title"/>
          </p:nvPr>
        </p:nvSpPr>
        <p:spPr>
          <a:solidFill>
            <a:schemeClr val="accent2">
              <a:lumMod val="75000"/>
            </a:schemeClr>
          </a:solidFill>
        </p:spPr>
        <p:txBody>
          <a:bodyPr/>
          <a:lstStyle/>
          <a:p>
            <a:r>
              <a:rPr lang="en-US" dirty="0"/>
              <a:t>Forms</a:t>
            </a:r>
          </a:p>
        </p:txBody>
      </p:sp>
      <p:graphicFrame>
        <p:nvGraphicFramePr>
          <p:cNvPr id="4" name="Table 3"/>
          <p:cNvGraphicFramePr>
            <a:graphicFrameLocks noGrp="1"/>
          </p:cNvGraphicFramePr>
          <p:nvPr>
            <p:extLst>
              <p:ext uri="{D42A27DB-BD31-4B8C-83A1-F6EECF244321}">
                <p14:modId xmlns:p14="http://schemas.microsoft.com/office/powerpoint/2010/main" val="1065071171"/>
              </p:ext>
            </p:extLst>
          </p:nvPr>
        </p:nvGraphicFramePr>
        <p:xfrm>
          <a:off x="2032000" y="2936772"/>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40275477"/>
                    </a:ext>
                  </a:extLst>
                </a:gridCol>
                <a:gridCol w="4064000">
                  <a:extLst>
                    <a:ext uri="{9D8B030D-6E8A-4147-A177-3AD203B41FA5}">
                      <a16:colId xmlns:a16="http://schemas.microsoft.com/office/drawing/2014/main" val="2251530237"/>
                    </a:ext>
                  </a:extLst>
                </a:gridCol>
              </a:tblGrid>
              <a:tr h="370840">
                <a:tc>
                  <a:txBody>
                    <a:bodyPr/>
                    <a:lstStyle/>
                    <a:p>
                      <a:pPr algn="ctr"/>
                      <a:r>
                        <a:rPr lang="en-US" dirty="0"/>
                        <a:t>Template</a:t>
                      </a:r>
                      <a:r>
                        <a:rPr lang="en-US" baseline="0" dirty="0"/>
                        <a:t>-driven Forms</a:t>
                      </a:r>
                      <a:endParaRPr lang="en-US" dirty="0"/>
                    </a:p>
                  </a:txBody>
                  <a:tcPr/>
                </a:tc>
                <a:tc>
                  <a:txBody>
                    <a:bodyPr/>
                    <a:lstStyle/>
                    <a:p>
                      <a:pPr algn="ctr"/>
                      <a:r>
                        <a:rPr lang="en-US" dirty="0"/>
                        <a:t>Reactive Forms</a:t>
                      </a:r>
                    </a:p>
                  </a:txBody>
                  <a:tcPr/>
                </a:tc>
                <a:extLst>
                  <a:ext uri="{0D108BD9-81ED-4DB2-BD59-A6C34878D82A}">
                    <a16:rowId xmlns:a16="http://schemas.microsoft.com/office/drawing/2014/main" val="1726311835"/>
                  </a:ext>
                </a:extLst>
              </a:tr>
              <a:tr h="370840">
                <a:tc>
                  <a:txBody>
                    <a:bodyPr/>
                    <a:lstStyle/>
                    <a:p>
                      <a:r>
                        <a:rPr lang="en-US" dirty="0"/>
                        <a:t>Use a Component’s</a:t>
                      </a:r>
                      <a:r>
                        <a:rPr lang="en-US" baseline="0" dirty="0"/>
                        <a:t> Template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3795774302"/>
                  </a:ext>
                </a:extLst>
              </a:tr>
              <a:tr h="370840">
                <a:tc>
                  <a:txBody>
                    <a:bodyPr/>
                    <a:lstStyle/>
                    <a:p>
                      <a:r>
                        <a:rPr lang="en-US" dirty="0"/>
                        <a:t>Unit Test Against DOM</a:t>
                      </a:r>
                    </a:p>
                  </a:txBody>
                  <a:tcPr/>
                </a:tc>
                <a:tc>
                  <a:txBody>
                    <a:bodyPr/>
                    <a:lstStyle/>
                    <a:p>
                      <a:endParaRPr lang="en-US" dirty="0"/>
                    </a:p>
                  </a:txBody>
                  <a:tcPr/>
                </a:tc>
                <a:extLst>
                  <a:ext uri="{0D108BD9-81ED-4DB2-BD59-A6C34878D82A}">
                    <a16:rowId xmlns:a16="http://schemas.microsoft.com/office/drawing/2014/main" val="3530019975"/>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37075732"/>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81620021"/>
                  </a:ext>
                </a:extLst>
              </a:tr>
            </a:tbl>
          </a:graphicData>
        </a:graphic>
      </p:graphicFrame>
      <p:sp>
        <p:nvSpPr>
          <p:cNvPr id="13" name="Rectangle 12"/>
          <p:cNvSpPr/>
          <p:nvPr/>
        </p:nvSpPr>
        <p:spPr>
          <a:xfrm>
            <a:off x="822313" y="5372529"/>
            <a:ext cx="8559682" cy="1120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could be difficult and slow in a lot of circumstances</a:t>
            </a:r>
          </a:p>
          <a:p>
            <a:pPr algn="ctr"/>
            <a:r>
              <a:rPr lang="en-US" dirty="0"/>
              <a:t>For example the validation might exist in HTML5 attributes like ‘require’ ‘</a:t>
            </a:r>
            <a:r>
              <a:rPr lang="en-US" dirty="0" err="1"/>
              <a:t>minlength</a:t>
            </a:r>
            <a:r>
              <a:rPr lang="en-US" dirty="0"/>
              <a:t>’ ‘</a:t>
            </a:r>
            <a:r>
              <a:rPr lang="en-US" dirty="0" err="1"/>
              <a:t>maxlength</a:t>
            </a:r>
            <a:r>
              <a:rPr lang="en-US" dirty="0"/>
              <a:t>’ which is usually up to the browser to take care of that</a:t>
            </a:r>
          </a:p>
          <a:p>
            <a:pPr algn="ctr"/>
            <a:endParaRPr lang="en-US" dirty="0"/>
          </a:p>
        </p:txBody>
      </p:sp>
      <p:cxnSp>
        <p:nvCxnSpPr>
          <p:cNvPr id="10" name="Straight Arrow Connector 9"/>
          <p:cNvCxnSpPr>
            <a:stCxn id="4" idx="1"/>
          </p:cNvCxnSpPr>
          <p:nvPr/>
        </p:nvCxnSpPr>
        <p:spPr>
          <a:xfrm flipH="1">
            <a:off x="1578279" y="3863872"/>
            <a:ext cx="453721" cy="1508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6111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Angular Form Technologies</a:t>
            </a:r>
          </a:p>
        </p:txBody>
      </p:sp>
      <p:sp>
        <p:nvSpPr>
          <p:cNvPr id="3" name="Title 2"/>
          <p:cNvSpPr>
            <a:spLocks noGrp="1"/>
          </p:cNvSpPr>
          <p:nvPr>
            <p:ph type="title"/>
          </p:nvPr>
        </p:nvSpPr>
        <p:spPr>
          <a:solidFill>
            <a:schemeClr val="accent2">
              <a:lumMod val="75000"/>
            </a:schemeClr>
          </a:solidFill>
        </p:spPr>
        <p:txBody>
          <a:bodyPr/>
          <a:lstStyle/>
          <a:p>
            <a:r>
              <a:rPr lang="en-US" dirty="0"/>
              <a:t>Forms</a:t>
            </a:r>
          </a:p>
        </p:txBody>
      </p:sp>
      <p:graphicFrame>
        <p:nvGraphicFramePr>
          <p:cNvPr id="4" name="Table 3"/>
          <p:cNvGraphicFramePr>
            <a:graphicFrameLocks noGrp="1"/>
          </p:cNvGraphicFramePr>
          <p:nvPr>
            <p:extLst>
              <p:ext uri="{D42A27DB-BD31-4B8C-83A1-F6EECF244321}">
                <p14:modId xmlns:p14="http://schemas.microsoft.com/office/powerpoint/2010/main" val="377746067"/>
              </p:ext>
            </p:extLst>
          </p:nvPr>
        </p:nvGraphicFramePr>
        <p:xfrm>
          <a:off x="2032000" y="2936772"/>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40275477"/>
                    </a:ext>
                  </a:extLst>
                </a:gridCol>
                <a:gridCol w="4064000">
                  <a:extLst>
                    <a:ext uri="{9D8B030D-6E8A-4147-A177-3AD203B41FA5}">
                      <a16:colId xmlns:a16="http://schemas.microsoft.com/office/drawing/2014/main" val="2251530237"/>
                    </a:ext>
                  </a:extLst>
                </a:gridCol>
              </a:tblGrid>
              <a:tr h="370840">
                <a:tc>
                  <a:txBody>
                    <a:bodyPr/>
                    <a:lstStyle/>
                    <a:p>
                      <a:pPr algn="ctr"/>
                      <a:r>
                        <a:rPr lang="en-US" dirty="0"/>
                        <a:t>Template</a:t>
                      </a:r>
                      <a:r>
                        <a:rPr lang="en-US" baseline="0" dirty="0"/>
                        <a:t>-driven Forms</a:t>
                      </a:r>
                      <a:endParaRPr lang="en-US" dirty="0"/>
                    </a:p>
                  </a:txBody>
                  <a:tcPr/>
                </a:tc>
                <a:tc>
                  <a:txBody>
                    <a:bodyPr/>
                    <a:lstStyle/>
                    <a:p>
                      <a:pPr algn="ctr"/>
                      <a:r>
                        <a:rPr lang="en-US" dirty="0"/>
                        <a:t>Reactive Forms</a:t>
                      </a:r>
                    </a:p>
                  </a:txBody>
                  <a:tcPr/>
                </a:tc>
                <a:extLst>
                  <a:ext uri="{0D108BD9-81ED-4DB2-BD59-A6C34878D82A}">
                    <a16:rowId xmlns:a16="http://schemas.microsoft.com/office/drawing/2014/main" val="1726311835"/>
                  </a:ext>
                </a:extLst>
              </a:tr>
              <a:tr h="370840">
                <a:tc>
                  <a:txBody>
                    <a:bodyPr/>
                    <a:lstStyle/>
                    <a:p>
                      <a:r>
                        <a:rPr lang="en-US" dirty="0"/>
                        <a:t>Use a Component’s</a:t>
                      </a:r>
                      <a:r>
                        <a:rPr lang="en-US" baseline="0" dirty="0"/>
                        <a:t> Template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a Component’s</a:t>
                      </a:r>
                      <a:r>
                        <a:rPr lang="en-US" baseline="0" dirty="0"/>
                        <a:t> Template</a:t>
                      </a:r>
                      <a:endParaRPr lang="en-US" dirty="0"/>
                    </a:p>
                  </a:txBody>
                  <a:tcPr/>
                </a:tc>
                <a:extLst>
                  <a:ext uri="{0D108BD9-81ED-4DB2-BD59-A6C34878D82A}">
                    <a16:rowId xmlns:a16="http://schemas.microsoft.com/office/drawing/2014/main" val="3795774302"/>
                  </a:ext>
                </a:extLst>
              </a:tr>
              <a:tr h="370840">
                <a:tc>
                  <a:txBody>
                    <a:bodyPr/>
                    <a:lstStyle/>
                    <a:p>
                      <a:r>
                        <a:rPr lang="en-US" dirty="0"/>
                        <a:t>Unit Test Against DOM</a:t>
                      </a:r>
                    </a:p>
                  </a:txBody>
                  <a:tcPr/>
                </a:tc>
                <a:tc>
                  <a:txBody>
                    <a:bodyPr/>
                    <a:lstStyle/>
                    <a:p>
                      <a:endParaRPr lang="en-US" dirty="0"/>
                    </a:p>
                  </a:txBody>
                  <a:tcPr/>
                </a:tc>
                <a:extLst>
                  <a:ext uri="{0D108BD9-81ED-4DB2-BD59-A6C34878D82A}">
                    <a16:rowId xmlns:a16="http://schemas.microsoft.com/office/drawing/2014/main" val="3530019975"/>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37075732"/>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81620021"/>
                  </a:ext>
                </a:extLst>
              </a:tr>
            </a:tbl>
          </a:graphicData>
        </a:graphic>
      </p:graphicFrame>
      <p:pic>
        <p:nvPicPr>
          <p:cNvPr id="7" name="Picture 6"/>
          <p:cNvPicPr>
            <a:picLocks noChangeAspect="1"/>
          </p:cNvPicPr>
          <p:nvPr/>
        </p:nvPicPr>
        <p:blipFill>
          <a:blip r:embed="rId3"/>
          <a:stretch>
            <a:fillRect/>
          </a:stretch>
        </p:blipFill>
        <p:spPr>
          <a:xfrm>
            <a:off x="7273903" y="5564688"/>
            <a:ext cx="4733925" cy="762000"/>
          </a:xfrm>
          <a:prstGeom prst="rect">
            <a:avLst/>
          </a:prstGeom>
        </p:spPr>
      </p:pic>
      <p:cxnSp>
        <p:nvCxnSpPr>
          <p:cNvPr id="8" name="Straight Arrow Connector 7"/>
          <p:cNvCxnSpPr/>
          <p:nvPr/>
        </p:nvCxnSpPr>
        <p:spPr>
          <a:xfrm>
            <a:off x="10157217" y="3461360"/>
            <a:ext cx="1241468" cy="2103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208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Angular Form Technologies</a:t>
            </a:r>
          </a:p>
        </p:txBody>
      </p:sp>
      <p:sp>
        <p:nvSpPr>
          <p:cNvPr id="3" name="Title 2"/>
          <p:cNvSpPr>
            <a:spLocks noGrp="1"/>
          </p:cNvSpPr>
          <p:nvPr>
            <p:ph type="title"/>
          </p:nvPr>
        </p:nvSpPr>
        <p:spPr>
          <a:solidFill>
            <a:schemeClr val="accent2">
              <a:lumMod val="75000"/>
            </a:schemeClr>
          </a:solidFill>
        </p:spPr>
        <p:txBody>
          <a:bodyPr/>
          <a:lstStyle/>
          <a:p>
            <a:r>
              <a:rPr lang="en-US" dirty="0"/>
              <a:t>Forms</a:t>
            </a:r>
          </a:p>
        </p:txBody>
      </p:sp>
      <p:graphicFrame>
        <p:nvGraphicFramePr>
          <p:cNvPr id="4" name="Table 3"/>
          <p:cNvGraphicFramePr>
            <a:graphicFrameLocks noGrp="1"/>
          </p:cNvGraphicFramePr>
          <p:nvPr>
            <p:extLst>
              <p:ext uri="{D42A27DB-BD31-4B8C-83A1-F6EECF244321}">
                <p14:modId xmlns:p14="http://schemas.microsoft.com/office/powerpoint/2010/main" val="698919378"/>
              </p:ext>
            </p:extLst>
          </p:nvPr>
        </p:nvGraphicFramePr>
        <p:xfrm>
          <a:off x="2032000" y="2936772"/>
          <a:ext cx="8128000" cy="21234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40275477"/>
                    </a:ext>
                  </a:extLst>
                </a:gridCol>
                <a:gridCol w="4064000">
                  <a:extLst>
                    <a:ext uri="{9D8B030D-6E8A-4147-A177-3AD203B41FA5}">
                      <a16:colId xmlns:a16="http://schemas.microsoft.com/office/drawing/2014/main" val="2251530237"/>
                    </a:ext>
                  </a:extLst>
                </a:gridCol>
              </a:tblGrid>
              <a:tr h="370840">
                <a:tc>
                  <a:txBody>
                    <a:bodyPr/>
                    <a:lstStyle/>
                    <a:p>
                      <a:pPr algn="ctr"/>
                      <a:r>
                        <a:rPr lang="en-US" dirty="0"/>
                        <a:t>Template</a:t>
                      </a:r>
                      <a:r>
                        <a:rPr lang="en-US" baseline="0" dirty="0"/>
                        <a:t>-driven Forms</a:t>
                      </a:r>
                      <a:endParaRPr lang="en-US" dirty="0"/>
                    </a:p>
                  </a:txBody>
                  <a:tcPr/>
                </a:tc>
                <a:tc>
                  <a:txBody>
                    <a:bodyPr/>
                    <a:lstStyle/>
                    <a:p>
                      <a:pPr algn="ctr"/>
                      <a:r>
                        <a:rPr lang="en-US" dirty="0"/>
                        <a:t>Reactive Forms</a:t>
                      </a:r>
                    </a:p>
                  </a:txBody>
                  <a:tcPr/>
                </a:tc>
                <a:extLst>
                  <a:ext uri="{0D108BD9-81ED-4DB2-BD59-A6C34878D82A}">
                    <a16:rowId xmlns:a16="http://schemas.microsoft.com/office/drawing/2014/main" val="1726311835"/>
                  </a:ext>
                </a:extLst>
              </a:tr>
              <a:tr h="370840">
                <a:tc>
                  <a:txBody>
                    <a:bodyPr/>
                    <a:lstStyle/>
                    <a:p>
                      <a:r>
                        <a:rPr lang="en-US" dirty="0"/>
                        <a:t>Use a Component’s</a:t>
                      </a:r>
                      <a:r>
                        <a:rPr lang="en-US" baseline="0" dirty="0"/>
                        <a:t> Template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a Component’s</a:t>
                      </a:r>
                      <a:r>
                        <a:rPr lang="en-US" baseline="0" dirty="0"/>
                        <a:t> Template</a:t>
                      </a:r>
                      <a:endParaRPr lang="en-US" dirty="0"/>
                    </a:p>
                  </a:txBody>
                  <a:tcPr/>
                </a:tc>
                <a:extLst>
                  <a:ext uri="{0D108BD9-81ED-4DB2-BD59-A6C34878D82A}">
                    <a16:rowId xmlns:a16="http://schemas.microsoft.com/office/drawing/2014/main" val="3795774302"/>
                  </a:ext>
                </a:extLst>
              </a:tr>
              <a:tr h="370840">
                <a:tc>
                  <a:txBody>
                    <a:bodyPr/>
                    <a:lstStyle/>
                    <a:p>
                      <a:r>
                        <a:rPr lang="en-US" dirty="0"/>
                        <a:t>Unit Test Against DOM</a:t>
                      </a:r>
                    </a:p>
                  </a:txBody>
                  <a:tcPr/>
                </a:tc>
                <a:tc>
                  <a:txBody>
                    <a:bodyPr/>
                    <a:lstStyle/>
                    <a:p>
                      <a:r>
                        <a:rPr lang="en-US" dirty="0"/>
                        <a:t>Create a Form Model in </a:t>
                      </a:r>
                      <a:r>
                        <a:rPr lang="en-US" dirty="0" err="1"/>
                        <a:t>TypeScript</a:t>
                      </a:r>
                      <a:r>
                        <a:rPr lang="en-US" dirty="0"/>
                        <a:t> (this</a:t>
                      </a:r>
                      <a:r>
                        <a:rPr lang="en-US" baseline="0" dirty="0"/>
                        <a:t> must be in sync with the template)</a:t>
                      </a:r>
                      <a:endParaRPr lang="en-US" dirty="0"/>
                    </a:p>
                  </a:txBody>
                  <a:tcPr/>
                </a:tc>
                <a:extLst>
                  <a:ext uri="{0D108BD9-81ED-4DB2-BD59-A6C34878D82A}">
                    <a16:rowId xmlns:a16="http://schemas.microsoft.com/office/drawing/2014/main" val="3530019975"/>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37075732"/>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81620021"/>
                  </a:ext>
                </a:extLst>
              </a:tr>
            </a:tbl>
          </a:graphicData>
        </a:graphic>
      </p:graphicFrame>
      <p:cxnSp>
        <p:nvCxnSpPr>
          <p:cNvPr id="8" name="Straight Arrow Connector 7"/>
          <p:cNvCxnSpPr/>
          <p:nvPr/>
        </p:nvCxnSpPr>
        <p:spPr>
          <a:xfrm>
            <a:off x="10058400" y="3849252"/>
            <a:ext cx="1340285" cy="1715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8993688" y="5564688"/>
            <a:ext cx="3014140" cy="12933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t>You are somewhat repeating yourself</a:t>
            </a:r>
          </a:p>
        </p:txBody>
      </p:sp>
    </p:spTree>
    <p:extLst>
      <p:ext uri="{BB962C8B-B14F-4D97-AF65-F5344CB8AC3E}">
        <p14:creationId xmlns:p14="http://schemas.microsoft.com/office/powerpoint/2010/main" val="3707692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6" name="Rectangle 5"/>
          <p:cNvSpPr/>
          <p:nvPr/>
        </p:nvSpPr>
        <p:spPr>
          <a:xfrm>
            <a:off x="3749040" y="4800600"/>
            <a:ext cx="2636520" cy="1905000"/>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 name="Picture 9"/>
          <p:cNvPicPr>
            <a:picLocks noChangeAspect="1"/>
          </p:cNvPicPr>
          <p:nvPr/>
        </p:nvPicPr>
        <p:blipFill>
          <a:blip r:embed="rId3"/>
          <a:stretch>
            <a:fillRect/>
          </a:stretch>
        </p:blipFill>
        <p:spPr>
          <a:xfrm>
            <a:off x="3302475" y="0"/>
            <a:ext cx="8889525" cy="6858000"/>
          </a:xfrm>
          <a:prstGeom prst="rect">
            <a:avLst/>
          </a:prstGeom>
        </p:spPr>
      </p:pic>
      <p:sp>
        <p:nvSpPr>
          <p:cNvPr id="15" name="Title 2"/>
          <p:cNvSpPr txBox="1">
            <a:spLocks/>
          </p:cNvSpPr>
          <p:nvPr/>
        </p:nvSpPr>
        <p:spPr>
          <a:xfrm>
            <a:off x="-217965" y="2512730"/>
            <a:ext cx="3520440" cy="183254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800" kern="1200">
                <a:solidFill>
                  <a:schemeClr val="bg1"/>
                </a:solidFill>
                <a:latin typeface="Segoe UI Light" panose="020B0502040204020203" pitchFamily="34" charset="0"/>
                <a:ea typeface="+mj-ea"/>
                <a:cs typeface="Segoe UI Light" panose="020B0502040204020203" pitchFamily="34" charset="0"/>
              </a:defRPr>
            </a:lvl1pPr>
          </a:lstStyle>
          <a:p>
            <a:pPr algn="ctr"/>
            <a:r>
              <a:rPr lang="en-US"/>
              <a:t>Set Up</a:t>
            </a:r>
            <a:br>
              <a:rPr lang="en-US"/>
            </a:br>
            <a:r>
              <a:rPr lang="en-US"/>
              <a:t>the</a:t>
            </a:r>
            <a:br>
              <a:rPr lang="en-US"/>
            </a:br>
            <a:r>
              <a:rPr lang="en-US"/>
              <a:t>Environment</a:t>
            </a:r>
            <a:endParaRPr lang="en-US" dirty="0"/>
          </a:p>
        </p:txBody>
      </p:sp>
    </p:spTree>
    <p:extLst>
      <p:ext uri="{BB962C8B-B14F-4D97-AF65-F5344CB8AC3E}">
        <p14:creationId xmlns:p14="http://schemas.microsoft.com/office/powerpoint/2010/main" val="9099650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Angular Form Technologies</a:t>
            </a:r>
          </a:p>
        </p:txBody>
      </p:sp>
      <p:sp>
        <p:nvSpPr>
          <p:cNvPr id="3" name="Title 2"/>
          <p:cNvSpPr>
            <a:spLocks noGrp="1"/>
          </p:cNvSpPr>
          <p:nvPr>
            <p:ph type="title"/>
          </p:nvPr>
        </p:nvSpPr>
        <p:spPr>
          <a:solidFill>
            <a:schemeClr val="accent2">
              <a:lumMod val="75000"/>
            </a:schemeClr>
          </a:solidFill>
        </p:spPr>
        <p:txBody>
          <a:bodyPr/>
          <a:lstStyle/>
          <a:p>
            <a:r>
              <a:rPr lang="en-US" dirty="0"/>
              <a:t>Forms</a:t>
            </a:r>
          </a:p>
        </p:txBody>
      </p:sp>
      <p:graphicFrame>
        <p:nvGraphicFramePr>
          <p:cNvPr id="4" name="Table 3"/>
          <p:cNvGraphicFramePr>
            <a:graphicFrameLocks noGrp="1"/>
          </p:cNvGraphicFramePr>
          <p:nvPr>
            <p:extLst>
              <p:ext uri="{D42A27DB-BD31-4B8C-83A1-F6EECF244321}">
                <p14:modId xmlns:p14="http://schemas.microsoft.com/office/powerpoint/2010/main" val="3172144281"/>
              </p:ext>
            </p:extLst>
          </p:nvPr>
        </p:nvGraphicFramePr>
        <p:xfrm>
          <a:off x="2032000" y="2936772"/>
          <a:ext cx="8128000" cy="21234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40275477"/>
                    </a:ext>
                  </a:extLst>
                </a:gridCol>
                <a:gridCol w="4064000">
                  <a:extLst>
                    <a:ext uri="{9D8B030D-6E8A-4147-A177-3AD203B41FA5}">
                      <a16:colId xmlns:a16="http://schemas.microsoft.com/office/drawing/2014/main" val="2251530237"/>
                    </a:ext>
                  </a:extLst>
                </a:gridCol>
              </a:tblGrid>
              <a:tr h="370840">
                <a:tc>
                  <a:txBody>
                    <a:bodyPr/>
                    <a:lstStyle/>
                    <a:p>
                      <a:pPr algn="ctr"/>
                      <a:r>
                        <a:rPr lang="en-US" dirty="0"/>
                        <a:t>Template</a:t>
                      </a:r>
                      <a:r>
                        <a:rPr lang="en-US" baseline="0" dirty="0"/>
                        <a:t>-driven Forms</a:t>
                      </a:r>
                      <a:endParaRPr lang="en-US" dirty="0"/>
                    </a:p>
                  </a:txBody>
                  <a:tcPr/>
                </a:tc>
                <a:tc>
                  <a:txBody>
                    <a:bodyPr/>
                    <a:lstStyle/>
                    <a:p>
                      <a:pPr algn="ctr"/>
                      <a:r>
                        <a:rPr lang="en-US" dirty="0"/>
                        <a:t>Reactive Forms</a:t>
                      </a:r>
                    </a:p>
                  </a:txBody>
                  <a:tcPr/>
                </a:tc>
                <a:extLst>
                  <a:ext uri="{0D108BD9-81ED-4DB2-BD59-A6C34878D82A}">
                    <a16:rowId xmlns:a16="http://schemas.microsoft.com/office/drawing/2014/main" val="1726311835"/>
                  </a:ext>
                </a:extLst>
              </a:tr>
              <a:tr h="370840">
                <a:tc>
                  <a:txBody>
                    <a:bodyPr/>
                    <a:lstStyle/>
                    <a:p>
                      <a:r>
                        <a:rPr lang="en-US" dirty="0"/>
                        <a:t>Use a Component’s</a:t>
                      </a:r>
                      <a:r>
                        <a:rPr lang="en-US" baseline="0" dirty="0"/>
                        <a:t> Template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a Component’s</a:t>
                      </a:r>
                      <a:r>
                        <a:rPr lang="en-US" baseline="0" dirty="0"/>
                        <a:t> Template</a:t>
                      </a:r>
                      <a:endParaRPr lang="en-US" dirty="0"/>
                    </a:p>
                  </a:txBody>
                  <a:tcPr/>
                </a:tc>
                <a:extLst>
                  <a:ext uri="{0D108BD9-81ED-4DB2-BD59-A6C34878D82A}">
                    <a16:rowId xmlns:a16="http://schemas.microsoft.com/office/drawing/2014/main" val="3795774302"/>
                  </a:ext>
                </a:extLst>
              </a:tr>
              <a:tr h="370840">
                <a:tc>
                  <a:txBody>
                    <a:bodyPr/>
                    <a:lstStyle/>
                    <a:p>
                      <a:r>
                        <a:rPr lang="en-US" dirty="0"/>
                        <a:t>Unit Test Against DOM</a:t>
                      </a:r>
                    </a:p>
                  </a:txBody>
                  <a:tcPr/>
                </a:tc>
                <a:tc>
                  <a:txBody>
                    <a:bodyPr/>
                    <a:lstStyle/>
                    <a:p>
                      <a:r>
                        <a:rPr lang="en-US" dirty="0"/>
                        <a:t>Create a Form Model in </a:t>
                      </a:r>
                      <a:r>
                        <a:rPr lang="en-US" dirty="0" err="1"/>
                        <a:t>TypeScript</a:t>
                      </a:r>
                      <a:r>
                        <a:rPr lang="en-US" dirty="0"/>
                        <a:t> (this</a:t>
                      </a:r>
                      <a:r>
                        <a:rPr lang="en-US" baseline="0" dirty="0"/>
                        <a:t> must be in sync with the template)</a:t>
                      </a:r>
                      <a:endParaRPr lang="en-US" dirty="0"/>
                    </a:p>
                  </a:txBody>
                  <a:tcPr/>
                </a:tc>
                <a:extLst>
                  <a:ext uri="{0D108BD9-81ED-4DB2-BD59-A6C34878D82A}">
                    <a16:rowId xmlns:a16="http://schemas.microsoft.com/office/drawing/2014/main" val="3530019975"/>
                  </a:ext>
                </a:extLst>
              </a:tr>
              <a:tr h="370840">
                <a:tc>
                  <a:txBody>
                    <a:bodyPr/>
                    <a:lstStyle/>
                    <a:p>
                      <a:endParaRPr lang="en-US" dirty="0"/>
                    </a:p>
                  </a:txBody>
                  <a:tcPr/>
                </a:tc>
                <a:tc>
                  <a:txBody>
                    <a:bodyPr/>
                    <a:lstStyle/>
                    <a:p>
                      <a:r>
                        <a:rPr lang="en-US" dirty="0"/>
                        <a:t>Unit Test Against Form Model</a:t>
                      </a:r>
                    </a:p>
                  </a:txBody>
                  <a:tcPr/>
                </a:tc>
                <a:extLst>
                  <a:ext uri="{0D108BD9-81ED-4DB2-BD59-A6C34878D82A}">
                    <a16:rowId xmlns:a16="http://schemas.microsoft.com/office/drawing/2014/main" val="4137075732"/>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81620021"/>
                  </a:ext>
                </a:extLst>
              </a:tr>
            </a:tbl>
          </a:graphicData>
        </a:graphic>
      </p:graphicFrame>
      <p:cxnSp>
        <p:nvCxnSpPr>
          <p:cNvPr id="8" name="Straight Arrow Connector 7"/>
          <p:cNvCxnSpPr/>
          <p:nvPr/>
        </p:nvCxnSpPr>
        <p:spPr>
          <a:xfrm>
            <a:off x="10160000" y="4496844"/>
            <a:ext cx="1238685" cy="1067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8993688" y="5564688"/>
            <a:ext cx="3014140" cy="12933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t>Can lead to faster unit testing</a:t>
            </a:r>
          </a:p>
        </p:txBody>
      </p:sp>
    </p:spTree>
    <p:extLst>
      <p:ext uri="{BB962C8B-B14F-4D97-AF65-F5344CB8AC3E}">
        <p14:creationId xmlns:p14="http://schemas.microsoft.com/office/powerpoint/2010/main" val="38106029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Angular Form Technologies</a:t>
            </a:r>
          </a:p>
        </p:txBody>
      </p:sp>
      <p:sp>
        <p:nvSpPr>
          <p:cNvPr id="3" name="Title 2"/>
          <p:cNvSpPr>
            <a:spLocks noGrp="1"/>
          </p:cNvSpPr>
          <p:nvPr>
            <p:ph type="title"/>
          </p:nvPr>
        </p:nvSpPr>
        <p:spPr>
          <a:solidFill>
            <a:schemeClr val="accent2">
              <a:lumMod val="75000"/>
            </a:schemeClr>
          </a:solidFill>
        </p:spPr>
        <p:txBody>
          <a:bodyPr/>
          <a:lstStyle/>
          <a:p>
            <a:r>
              <a:rPr lang="en-US" dirty="0"/>
              <a:t>Forms</a:t>
            </a:r>
          </a:p>
        </p:txBody>
      </p:sp>
      <p:graphicFrame>
        <p:nvGraphicFramePr>
          <p:cNvPr id="4" name="Table 3"/>
          <p:cNvGraphicFramePr>
            <a:graphicFrameLocks noGrp="1"/>
          </p:cNvGraphicFramePr>
          <p:nvPr>
            <p:extLst>
              <p:ext uri="{D42A27DB-BD31-4B8C-83A1-F6EECF244321}">
                <p14:modId xmlns:p14="http://schemas.microsoft.com/office/powerpoint/2010/main" val="214858410"/>
              </p:ext>
            </p:extLst>
          </p:nvPr>
        </p:nvGraphicFramePr>
        <p:xfrm>
          <a:off x="2032000" y="2936772"/>
          <a:ext cx="8128000" cy="21234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40275477"/>
                    </a:ext>
                  </a:extLst>
                </a:gridCol>
                <a:gridCol w="4064000">
                  <a:extLst>
                    <a:ext uri="{9D8B030D-6E8A-4147-A177-3AD203B41FA5}">
                      <a16:colId xmlns:a16="http://schemas.microsoft.com/office/drawing/2014/main" val="2251530237"/>
                    </a:ext>
                  </a:extLst>
                </a:gridCol>
              </a:tblGrid>
              <a:tr h="370840">
                <a:tc>
                  <a:txBody>
                    <a:bodyPr/>
                    <a:lstStyle/>
                    <a:p>
                      <a:pPr algn="ctr"/>
                      <a:r>
                        <a:rPr lang="en-US" dirty="0"/>
                        <a:t>Template</a:t>
                      </a:r>
                      <a:r>
                        <a:rPr lang="en-US" baseline="0" dirty="0"/>
                        <a:t>-driven Forms</a:t>
                      </a:r>
                      <a:endParaRPr lang="en-US" dirty="0"/>
                    </a:p>
                  </a:txBody>
                  <a:tcPr/>
                </a:tc>
                <a:tc>
                  <a:txBody>
                    <a:bodyPr/>
                    <a:lstStyle/>
                    <a:p>
                      <a:pPr algn="ctr"/>
                      <a:r>
                        <a:rPr lang="en-US" dirty="0"/>
                        <a:t>Reactive Forms</a:t>
                      </a:r>
                    </a:p>
                  </a:txBody>
                  <a:tcPr/>
                </a:tc>
                <a:extLst>
                  <a:ext uri="{0D108BD9-81ED-4DB2-BD59-A6C34878D82A}">
                    <a16:rowId xmlns:a16="http://schemas.microsoft.com/office/drawing/2014/main" val="1726311835"/>
                  </a:ext>
                </a:extLst>
              </a:tr>
              <a:tr h="370840">
                <a:tc>
                  <a:txBody>
                    <a:bodyPr/>
                    <a:lstStyle/>
                    <a:p>
                      <a:r>
                        <a:rPr lang="en-US" dirty="0"/>
                        <a:t>Use a Component’s</a:t>
                      </a:r>
                      <a:r>
                        <a:rPr lang="en-US" baseline="0" dirty="0"/>
                        <a:t> Template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a Component’s</a:t>
                      </a:r>
                      <a:r>
                        <a:rPr lang="en-US" baseline="0" dirty="0"/>
                        <a:t> Template</a:t>
                      </a:r>
                      <a:endParaRPr lang="en-US" dirty="0"/>
                    </a:p>
                  </a:txBody>
                  <a:tcPr/>
                </a:tc>
                <a:extLst>
                  <a:ext uri="{0D108BD9-81ED-4DB2-BD59-A6C34878D82A}">
                    <a16:rowId xmlns:a16="http://schemas.microsoft.com/office/drawing/2014/main" val="3795774302"/>
                  </a:ext>
                </a:extLst>
              </a:tr>
              <a:tr h="370840">
                <a:tc>
                  <a:txBody>
                    <a:bodyPr/>
                    <a:lstStyle/>
                    <a:p>
                      <a:r>
                        <a:rPr lang="en-US" dirty="0"/>
                        <a:t>Unit Test Against DOM</a:t>
                      </a:r>
                    </a:p>
                  </a:txBody>
                  <a:tcPr/>
                </a:tc>
                <a:tc>
                  <a:txBody>
                    <a:bodyPr/>
                    <a:lstStyle/>
                    <a:p>
                      <a:r>
                        <a:rPr lang="en-US" dirty="0"/>
                        <a:t>Create a Form Model in </a:t>
                      </a:r>
                      <a:r>
                        <a:rPr lang="en-US" dirty="0" err="1"/>
                        <a:t>TypeScript</a:t>
                      </a:r>
                      <a:r>
                        <a:rPr lang="en-US" dirty="0"/>
                        <a:t> (this</a:t>
                      </a:r>
                      <a:r>
                        <a:rPr lang="en-US" baseline="0" dirty="0"/>
                        <a:t> must be in sync with the template)</a:t>
                      </a:r>
                      <a:endParaRPr lang="en-US" dirty="0"/>
                    </a:p>
                  </a:txBody>
                  <a:tcPr/>
                </a:tc>
                <a:extLst>
                  <a:ext uri="{0D108BD9-81ED-4DB2-BD59-A6C34878D82A}">
                    <a16:rowId xmlns:a16="http://schemas.microsoft.com/office/drawing/2014/main" val="3530019975"/>
                  </a:ext>
                </a:extLst>
              </a:tr>
              <a:tr h="370840">
                <a:tc>
                  <a:txBody>
                    <a:bodyPr/>
                    <a:lstStyle/>
                    <a:p>
                      <a:endParaRPr lang="en-US" dirty="0"/>
                    </a:p>
                  </a:txBody>
                  <a:tcPr/>
                </a:tc>
                <a:tc>
                  <a:txBody>
                    <a:bodyPr/>
                    <a:lstStyle/>
                    <a:p>
                      <a:r>
                        <a:rPr lang="en-US" dirty="0"/>
                        <a:t>Unit Test Against Form Model</a:t>
                      </a:r>
                    </a:p>
                  </a:txBody>
                  <a:tcPr/>
                </a:tc>
                <a:extLst>
                  <a:ext uri="{0D108BD9-81ED-4DB2-BD59-A6C34878D82A}">
                    <a16:rowId xmlns:a16="http://schemas.microsoft.com/office/drawing/2014/main" val="4137075732"/>
                  </a:ext>
                </a:extLst>
              </a:tr>
              <a:tr h="370840">
                <a:tc>
                  <a:txBody>
                    <a:bodyPr/>
                    <a:lstStyle/>
                    <a:p>
                      <a:endParaRPr lang="en-US" dirty="0"/>
                    </a:p>
                  </a:txBody>
                  <a:tcPr/>
                </a:tc>
                <a:tc>
                  <a:txBody>
                    <a:bodyPr/>
                    <a:lstStyle/>
                    <a:p>
                      <a:r>
                        <a:rPr lang="en-US" dirty="0"/>
                        <a:t>Validation in Form</a:t>
                      </a:r>
                      <a:r>
                        <a:rPr lang="en-US" baseline="0" dirty="0"/>
                        <a:t> Model</a:t>
                      </a:r>
                      <a:endParaRPr lang="en-US" dirty="0"/>
                    </a:p>
                  </a:txBody>
                  <a:tcPr/>
                </a:tc>
                <a:extLst>
                  <a:ext uri="{0D108BD9-81ED-4DB2-BD59-A6C34878D82A}">
                    <a16:rowId xmlns:a16="http://schemas.microsoft.com/office/drawing/2014/main" val="2081620021"/>
                  </a:ext>
                </a:extLst>
              </a:tr>
            </a:tbl>
          </a:graphicData>
        </a:graphic>
      </p:graphicFrame>
      <p:cxnSp>
        <p:nvCxnSpPr>
          <p:cNvPr id="8" name="Straight Arrow Connector 7"/>
          <p:cNvCxnSpPr/>
          <p:nvPr/>
        </p:nvCxnSpPr>
        <p:spPr>
          <a:xfrm>
            <a:off x="10160000" y="4847573"/>
            <a:ext cx="1238685" cy="717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427934" y="5564688"/>
            <a:ext cx="4579894" cy="12933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t>Validation doesn’t necessarily need to be in the DOM</a:t>
            </a:r>
          </a:p>
          <a:p>
            <a:pPr lvl="0" algn="ctr"/>
            <a:r>
              <a:rPr lang="en-US" dirty="0"/>
              <a:t>It can be put directly in the Form Model</a:t>
            </a:r>
          </a:p>
        </p:txBody>
      </p:sp>
    </p:spTree>
    <p:extLst>
      <p:ext uri="{BB962C8B-B14F-4D97-AF65-F5344CB8AC3E}">
        <p14:creationId xmlns:p14="http://schemas.microsoft.com/office/powerpoint/2010/main" val="12937820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Angular Form Technologies</a:t>
            </a:r>
          </a:p>
        </p:txBody>
      </p:sp>
      <p:sp>
        <p:nvSpPr>
          <p:cNvPr id="3" name="Title 2"/>
          <p:cNvSpPr>
            <a:spLocks noGrp="1"/>
          </p:cNvSpPr>
          <p:nvPr>
            <p:ph type="title"/>
          </p:nvPr>
        </p:nvSpPr>
        <p:spPr>
          <a:solidFill>
            <a:schemeClr val="accent2">
              <a:lumMod val="75000"/>
            </a:schemeClr>
          </a:solidFill>
        </p:spPr>
        <p:txBody>
          <a:bodyPr/>
          <a:lstStyle/>
          <a:p>
            <a:r>
              <a:rPr lang="en-US" dirty="0"/>
              <a:t>Forms</a:t>
            </a:r>
          </a:p>
        </p:txBody>
      </p:sp>
      <p:graphicFrame>
        <p:nvGraphicFramePr>
          <p:cNvPr id="4" name="Table 3"/>
          <p:cNvGraphicFramePr>
            <a:graphicFrameLocks noGrp="1"/>
          </p:cNvGraphicFramePr>
          <p:nvPr>
            <p:extLst/>
          </p:nvPr>
        </p:nvGraphicFramePr>
        <p:xfrm>
          <a:off x="2032000" y="2936772"/>
          <a:ext cx="8128000" cy="21234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40275477"/>
                    </a:ext>
                  </a:extLst>
                </a:gridCol>
                <a:gridCol w="4064000">
                  <a:extLst>
                    <a:ext uri="{9D8B030D-6E8A-4147-A177-3AD203B41FA5}">
                      <a16:colId xmlns:a16="http://schemas.microsoft.com/office/drawing/2014/main" val="2251530237"/>
                    </a:ext>
                  </a:extLst>
                </a:gridCol>
              </a:tblGrid>
              <a:tr h="370840">
                <a:tc>
                  <a:txBody>
                    <a:bodyPr/>
                    <a:lstStyle/>
                    <a:p>
                      <a:pPr algn="ctr"/>
                      <a:r>
                        <a:rPr lang="en-US" dirty="0"/>
                        <a:t>Template</a:t>
                      </a:r>
                      <a:r>
                        <a:rPr lang="en-US" baseline="0" dirty="0"/>
                        <a:t>-driven Forms</a:t>
                      </a:r>
                      <a:endParaRPr lang="en-US" dirty="0"/>
                    </a:p>
                  </a:txBody>
                  <a:tcPr/>
                </a:tc>
                <a:tc>
                  <a:txBody>
                    <a:bodyPr/>
                    <a:lstStyle/>
                    <a:p>
                      <a:pPr algn="ctr"/>
                      <a:r>
                        <a:rPr lang="en-US" dirty="0"/>
                        <a:t>Reactive Forms</a:t>
                      </a:r>
                    </a:p>
                  </a:txBody>
                  <a:tcPr/>
                </a:tc>
                <a:extLst>
                  <a:ext uri="{0D108BD9-81ED-4DB2-BD59-A6C34878D82A}">
                    <a16:rowId xmlns:a16="http://schemas.microsoft.com/office/drawing/2014/main" val="1726311835"/>
                  </a:ext>
                </a:extLst>
              </a:tr>
              <a:tr h="370840">
                <a:tc>
                  <a:txBody>
                    <a:bodyPr/>
                    <a:lstStyle/>
                    <a:p>
                      <a:r>
                        <a:rPr lang="en-US" dirty="0"/>
                        <a:t>Use a Component’s</a:t>
                      </a:r>
                      <a:r>
                        <a:rPr lang="en-US" baseline="0" dirty="0"/>
                        <a:t> Template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a Component’s</a:t>
                      </a:r>
                      <a:r>
                        <a:rPr lang="en-US" baseline="0" dirty="0"/>
                        <a:t> Template</a:t>
                      </a:r>
                      <a:endParaRPr lang="en-US" dirty="0"/>
                    </a:p>
                  </a:txBody>
                  <a:tcPr/>
                </a:tc>
                <a:extLst>
                  <a:ext uri="{0D108BD9-81ED-4DB2-BD59-A6C34878D82A}">
                    <a16:rowId xmlns:a16="http://schemas.microsoft.com/office/drawing/2014/main" val="3795774302"/>
                  </a:ext>
                </a:extLst>
              </a:tr>
              <a:tr h="370840">
                <a:tc>
                  <a:txBody>
                    <a:bodyPr/>
                    <a:lstStyle/>
                    <a:p>
                      <a:r>
                        <a:rPr lang="en-US" dirty="0"/>
                        <a:t>Unit Test Against DOM</a:t>
                      </a:r>
                    </a:p>
                  </a:txBody>
                  <a:tcPr/>
                </a:tc>
                <a:tc>
                  <a:txBody>
                    <a:bodyPr/>
                    <a:lstStyle/>
                    <a:p>
                      <a:r>
                        <a:rPr lang="en-US" dirty="0"/>
                        <a:t>Create a Form Model in </a:t>
                      </a:r>
                      <a:r>
                        <a:rPr lang="en-US" dirty="0" err="1"/>
                        <a:t>TypeScript</a:t>
                      </a:r>
                      <a:r>
                        <a:rPr lang="en-US" dirty="0"/>
                        <a:t> (this</a:t>
                      </a:r>
                      <a:r>
                        <a:rPr lang="en-US" baseline="0" dirty="0"/>
                        <a:t> must be in sync with the template)</a:t>
                      </a:r>
                      <a:endParaRPr lang="en-US" dirty="0"/>
                    </a:p>
                  </a:txBody>
                  <a:tcPr/>
                </a:tc>
                <a:extLst>
                  <a:ext uri="{0D108BD9-81ED-4DB2-BD59-A6C34878D82A}">
                    <a16:rowId xmlns:a16="http://schemas.microsoft.com/office/drawing/2014/main" val="3530019975"/>
                  </a:ext>
                </a:extLst>
              </a:tr>
              <a:tr h="370840">
                <a:tc>
                  <a:txBody>
                    <a:bodyPr/>
                    <a:lstStyle/>
                    <a:p>
                      <a:endParaRPr lang="en-US" dirty="0"/>
                    </a:p>
                  </a:txBody>
                  <a:tcPr/>
                </a:tc>
                <a:tc>
                  <a:txBody>
                    <a:bodyPr/>
                    <a:lstStyle/>
                    <a:p>
                      <a:r>
                        <a:rPr lang="en-US" dirty="0"/>
                        <a:t>Unit Test Against Form Model</a:t>
                      </a:r>
                    </a:p>
                  </a:txBody>
                  <a:tcPr/>
                </a:tc>
                <a:extLst>
                  <a:ext uri="{0D108BD9-81ED-4DB2-BD59-A6C34878D82A}">
                    <a16:rowId xmlns:a16="http://schemas.microsoft.com/office/drawing/2014/main" val="4137075732"/>
                  </a:ext>
                </a:extLst>
              </a:tr>
              <a:tr h="370840">
                <a:tc>
                  <a:txBody>
                    <a:bodyPr/>
                    <a:lstStyle/>
                    <a:p>
                      <a:endParaRPr lang="en-US" dirty="0"/>
                    </a:p>
                  </a:txBody>
                  <a:tcPr/>
                </a:tc>
                <a:tc>
                  <a:txBody>
                    <a:bodyPr/>
                    <a:lstStyle/>
                    <a:p>
                      <a:r>
                        <a:rPr lang="en-US" dirty="0"/>
                        <a:t>Validation in Form</a:t>
                      </a:r>
                      <a:r>
                        <a:rPr lang="en-US" baseline="0" dirty="0"/>
                        <a:t> Model</a:t>
                      </a:r>
                      <a:endParaRPr lang="en-US" dirty="0"/>
                    </a:p>
                  </a:txBody>
                  <a:tcPr/>
                </a:tc>
                <a:extLst>
                  <a:ext uri="{0D108BD9-81ED-4DB2-BD59-A6C34878D82A}">
                    <a16:rowId xmlns:a16="http://schemas.microsoft.com/office/drawing/2014/main" val="2081620021"/>
                  </a:ext>
                </a:extLst>
              </a:tr>
            </a:tbl>
          </a:graphicData>
        </a:graphic>
      </p:graphicFrame>
      <p:sp>
        <p:nvSpPr>
          <p:cNvPr id="5" name="Rectangle 4"/>
          <p:cNvSpPr/>
          <p:nvPr/>
        </p:nvSpPr>
        <p:spPr>
          <a:xfrm>
            <a:off x="6100175" y="3281819"/>
            <a:ext cx="4059825" cy="1778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83862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Steps involved in building a form</a:t>
            </a:r>
          </a:p>
          <a:p>
            <a:pPr lvl="1"/>
            <a:r>
              <a:rPr lang="en-US" dirty="0"/>
              <a:t>Build an Angular form with a component and template</a:t>
            </a:r>
          </a:p>
          <a:p>
            <a:pPr lvl="1"/>
            <a:endParaRPr lang="en-US" dirty="0"/>
          </a:p>
          <a:p>
            <a:pPr lvl="1"/>
            <a:r>
              <a:rPr lang="en-US" dirty="0"/>
              <a:t>Two-way data bind with [(</a:t>
            </a:r>
            <a:r>
              <a:rPr lang="en-US" dirty="0" err="1"/>
              <a:t>ngModel</a:t>
            </a:r>
            <a:r>
              <a:rPr lang="en-US" dirty="0"/>
              <a:t>)] syntax for reading and writing values to input controls</a:t>
            </a:r>
          </a:p>
          <a:p>
            <a:pPr lvl="1"/>
            <a:endParaRPr lang="en-US" dirty="0"/>
          </a:p>
          <a:p>
            <a:pPr lvl="1"/>
            <a:r>
              <a:rPr lang="en-US" dirty="0"/>
              <a:t>Track the change state and validity of form controls using </a:t>
            </a:r>
            <a:r>
              <a:rPr lang="en-US" dirty="0" err="1"/>
              <a:t>ngModel</a:t>
            </a:r>
            <a:r>
              <a:rPr lang="en-US" dirty="0"/>
              <a:t> in combination with a form</a:t>
            </a:r>
          </a:p>
          <a:p>
            <a:pPr lvl="1"/>
            <a:endParaRPr lang="en-US" dirty="0"/>
          </a:p>
          <a:p>
            <a:pPr lvl="1"/>
            <a:r>
              <a:rPr lang="en-US" dirty="0"/>
              <a:t>Provide strong visual feedback using special CSS classes that track the state of the controls</a:t>
            </a:r>
          </a:p>
          <a:p>
            <a:pPr lvl="1"/>
            <a:endParaRPr lang="en-US" dirty="0"/>
          </a:p>
          <a:p>
            <a:pPr lvl="1"/>
            <a:r>
              <a:rPr lang="en-US" dirty="0"/>
              <a:t>Display validation errors to users and enable/disable form controls</a:t>
            </a:r>
          </a:p>
          <a:p>
            <a:pPr lvl="1"/>
            <a:endParaRPr lang="en-US" dirty="0"/>
          </a:p>
          <a:p>
            <a:pPr lvl="1"/>
            <a:r>
              <a:rPr lang="en-US" dirty="0"/>
              <a:t>Use template reference variables for sharing information among HTML elements</a:t>
            </a:r>
          </a:p>
        </p:txBody>
      </p:sp>
      <p:sp>
        <p:nvSpPr>
          <p:cNvPr id="3" name="Title 2"/>
          <p:cNvSpPr>
            <a:spLocks noGrp="1"/>
          </p:cNvSpPr>
          <p:nvPr>
            <p:ph type="title"/>
          </p:nvPr>
        </p:nvSpPr>
        <p:spPr>
          <a:solidFill>
            <a:schemeClr val="accent2">
              <a:lumMod val="75000"/>
            </a:schemeClr>
          </a:solidFill>
        </p:spPr>
        <p:txBody>
          <a:bodyPr/>
          <a:lstStyle/>
          <a:p>
            <a:r>
              <a:rPr lang="en-US" dirty="0"/>
              <a:t>Forms</a:t>
            </a:r>
          </a:p>
        </p:txBody>
      </p:sp>
    </p:spTree>
    <p:extLst>
      <p:ext uri="{BB962C8B-B14F-4D97-AF65-F5344CB8AC3E}">
        <p14:creationId xmlns:p14="http://schemas.microsoft.com/office/powerpoint/2010/main" val="82750912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There’s nothing special about a form component</a:t>
            </a:r>
          </a:p>
          <a:p>
            <a:r>
              <a:rPr lang="en-US" dirty="0"/>
              <a:t>Nothing form-specific, nothing to distinguish it from any component we've written before</a:t>
            </a:r>
          </a:p>
        </p:txBody>
      </p:sp>
      <p:sp>
        <p:nvSpPr>
          <p:cNvPr id="3" name="Title 2"/>
          <p:cNvSpPr>
            <a:spLocks noGrp="1"/>
          </p:cNvSpPr>
          <p:nvPr>
            <p:ph type="title"/>
          </p:nvPr>
        </p:nvSpPr>
        <p:spPr>
          <a:solidFill>
            <a:schemeClr val="accent2">
              <a:lumMod val="75000"/>
            </a:schemeClr>
          </a:solidFill>
        </p:spPr>
        <p:txBody>
          <a:bodyPr/>
          <a:lstStyle/>
          <a:p>
            <a:r>
              <a:rPr lang="en-US" dirty="0"/>
              <a:t>Form Component</a:t>
            </a:r>
          </a:p>
        </p:txBody>
      </p:sp>
    </p:spTree>
    <p:extLst>
      <p:ext uri="{BB962C8B-B14F-4D97-AF65-F5344CB8AC3E}">
        <p14:creationId xmlns:p14="http://schemas.microsoft.com/office/powerpoint/2010/main" val="20031799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There’s nothing special about a form component</a:t>
            </a:r>
          </a:p>
          <a:p>
            <a:r>
              <a:rPr lang="en-US" dirty="0"/>
              <a:t>Nothing form-specific, nothing to distinguish it from any component we've written before</a:t>
            </a:r>
          </a:p>
        </p:txBody>
      </p:sp>
      <p:sp>
        <p:nvSpPr>
          <p:cNvPr id="3" name="Title 2"/>
          <p:cNvSpPr>
            <a:spLocks noGrp="1"/>
          </p:cNvSpPr>
          <p:nvPr>
            <p:ph type="title"/>
          </p:nvPr>
        </p:nvSpPr>
        <p:spPr>
          <a:solidFill>
            <a:schemeClr val="accent2">
              <a:lumMod val="75000"/>
            </a:schemeClr>
          </a:solidFill>
        </p:spPr>
        <p:txBody>
          <a:bodyPr/>
          <a:lstStyle/>
          <a:p>
            <a:r>
              <a:rPr lang="en-US" dirty="0"/>
              <a:t>Form Component</a:t>
            </a:r>
          </a:p>
        </p:txBody>
      </p:sp>
      <p:pic>
        <p:nvPicPr>
          <p:cNvPr id="4" name="Picture 3"/>
          <p:cNvPicPr>
            <a:picLocks noChangeAspect="1"/>
          </p:cNvPicPr>
          <p:nvPr/>
        </p:nvPicPr>
        <p:blipFill>
          <a:blip r:embed="rId3"/>
          <a:stretch>
            <a:fillRect/>
          </a:stretch>
        </p:blipFill>
        <p:spPr>
          <a:xfrm>
            <a:off x="719725" y="3564829"/>
            <a:ext cx="5867400" cy="1657350"/>
          </a:xfrm>
          <a:prstGeom prst="rect">
            <a:avLst/>
          </a:prstGeom>
        </p:spPr>
      </p:pic>
      <p:cxnSp>
        <p:nvCxnSpPr>
          <p:cNvPr id="5" name="Straight Arrow Connector 4"/>
          <p:cNvCxnSpPr>
            <a:stCxn id="6" idx="1"/>
          </p:cNvCxnSpPr>
          <p:nvPr/>
        </p:nvCxnSpPr>
        <p:spPr>
          <a:xfrm flipH="1" flipV="1">
            <a:off x="4271375" y="3933173"/>
            <a:ext cx="3005451" cy="11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276826" y="3298107"/>
            <a:ext cx="4579894" cy="12933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t>We need to add the </a:t>
            </a:r>
            <a:r>
              <a:rPr lang="en-US" dirty="0" err="1"/>
              <a:t>FormsModule</a:t>
            </a:r>
            <a:r>
              <a:rPr lang="en-US" dirty="0"/>
              <a:t> to the array of imports before we can use forms</a:t>
            </a:r>
          </a:p>
        </p:txBody>
      </p:sp>
      <p:sp>
        <p:nvSpPr>
          <p:cNvPr id="11" name="Rectangle 10"/>
          <p:cNvSpPr/>
          <p:nvPr/>
        </p:nvSpPr>
        <p:spPr>
          <a:xfrm>
            <a:off x="7276826" y="5170118"/>
            <a:ext cx="4579894" cy="12933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t>This gives our application access to all of the template-driven forms features, including </a:t>
            </a:r>
            <a:r>
              <a:rPr lang="en-US" dirty="0" err="1"/>
              <a:t>ngModel</a:t>
            </a:r>
            <a:endParaRPr lang="en-US" dirty="0"/>
          </a:p>
        </p:txBody>
      </p:sp>
    </p:spTree>
    <p:extLst>
      <p:ext uri="{BB962C8B-B14F-4D97-AF65-F5344CB8AC3E}">
        <p14:creationId xmlns:p14="http://schemas.microsoft.com/office/powerpoint/2010/main" val="7042039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endParaRPr lang="en-US" dirty="0"/>
          </a:p>
        </p:txBody>
      </p:sp>
      <p:sp>
        <p:nvSpPr>
          <p:cNvPr id="3" name="Title 2"/>
          <p:cNvSpPr>
            <a:spLocks noGrp="1"/>
          </p:cNvSpPr>
          <p:nvPr>
            <p:ph type="title"/>
          </p:nvPr>
        </p:nvSpPr>
        <p:spPr>
          <a:solidFill>
            <a:schemeClr val="accent2">
              <a:lumMod val="75000"/>
            </a:schemeClr>
          </a:solidFill>
        </p:spPr>
        <p:txBody>
          <a:bodyPr/>
          <a:lstStyle/>
          <a:p>
            <a:r>
              <a:rPr lang="en-US" dirty="0"/>
              <a:t>Two-way data binding with </a:t>
            </a:r>
            <a:r>
              <a:rPr lang="en-US" dirty="0" err="1"/>
              <a:t>ngModel</a:t>
            </a:r>
            <a:endParaRPr lang="en-US" dirty="0"/>
          </a:p>
        </p:txBody>
      </p:sp>
      <p:sp>
        <p:nvSpPr>
          <p:cNvPr id="6" name="Rectangle 5"/>
          <p:cNvSpPr/>
          <p:nvPr/>
        </p:nvSpPr>
        <p:spPr>
          <a:xfrm>
            <a:off x="711048" y="4075150"/>
            <a:ext cx="3923582" cy="847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t>Enables Two-way binding on the input element</a:t>
            </a:r>
          </a:p>
        </p:txBody>
      </p:sp>
      <p:pic>
        <p:nvPicPr>
          <p:cNvPr id="7" name="Picture 6"/>
          <p:cNvPicPr>
            <a:picLocks noChangeAspect="1"/>
          </p:cNvPicPr>
          <p:nvPr/>
        </p:nvPicPr>
        <p:blipFill>
          <a:blip r:embed="rId3"/>
          <a:stretch>
            <a:fillRect/>
          </a:stretch>
        </p:blipFill>
        <p:spPr>
          <a:xfrm>
            <a:off x="711048" y="2008633"/>
            <a:ext cx="9191625" cy="971550"/>
          </a:xfrm>
          <a:prstGeom prst="rect">
            <a:avLst/>
          </a:prstGeom>
        </p:spPr>
      </p:pic>
      <p:sp>
        <p:nvSpPr>
          <p:cNvPr id="12" name="Rectangle 11"/>
          <p:cNvSpPr/>
          <p:nvPr/>
        </p:nvSpPr>
        <p:spPr>
          <a:xfrm>
            <a:off x="5449435" y="4075149"/>
            <a:ext cx="6149666" cy="2551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t>Defining a name attribute is a requirement when using [(</a:t>
            </a:r>
            <a:r>
              <a:rPr lang="en-US" dirty="0" err="1"/>
              <a:t>ngModel</a:t>
            </a:r>
            <a:r>
              <a:rPr lang="en-US" dirty="0"/>
              <a:t>)] in combination with a form</a:t>
            </a:r>
          </a:p>
          <a:p>
            <a:pPr lvl="0" algn="ctr"/>
            <a:endParaRPr lang="en-US" dirty="0"/>
          </a:p>
          <a:p>
            <a:pPr lvl="0" algn="ctr"/>
            <a:r>
              <a:rPr lang="en-US" b="1" u="sng" dirty="0"/>
              <a:t>Internally Angular creates </a:t>
            </a:r>
            <a:r>
              <a:rPr lang="en-US" b="1" u="sng" dirty="0" err="1"/>
              <a:t>FormControls</a:t>
            </a:r>
            <a:r>
              <a:rPr lang="en-US" b="1" u="sng" dirty="0"/>
              <a:t> and registers them with an </a:t>
            </a:r>
            <a:r>
              <a:rPr lang="en-US" b="1" u="sng" dirty="0" err="1"/>
              <a:t>NgForm</a:t>
            </a:r>
            <a:r>
              <a:rPr lang="en-US" b="1" u="sng" dirty="0"/>
              <a:t> directive that Angular attached to the &lt;form&gt; tag. Each </a:t>
            </a:r>
            <a:r>
              <a:rPr lang="en-US" b="1" u="sng" dirty="0" err="1"/>
              <a:t>FormControl</a:t>
            </a:r>
            <a:r>
              <a:rPr lang="en-US" b="1" u="sng" dirty="0"/>
              <a:t> is registered under the name we assigned to the name attribute</a:t>
            </a:r>
          </a:p>
        </p:txBody>
      </p:sp>
      <p:cxnSp>
        <p:nvCxnSpPr>
          <p:cNvPr id="13" name="Straight Arrow Connector 12"/>
          <p:cNvCxnSpPr>
            <a:stCxn id="12" idx="0"/>
          </p:cNvCxnSpPr>
          <p:nvPr/>
        </p:nvCxnSpPr>
        <p:spPr>
          <a:xfrm flipV="1">
            <a:off x="8524268" y="2659167"/>
            <a:ext cx="326838" cy="1415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6" idx="0"/>
          </p:cNvCxnSpPr>
          <p:nvPr/>
        </p:nvCxnSpPr>
        <p:spPr>
          <a:xfrm flipV="1">
            <a:off x="2672839" y="2659166"/>
            <a:ext cx="4216476" cy="1415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85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A form isn't just about data binding. We'd also like to know the state of the controls on our form</a:t>
            </a:r>
          </a:p>
          <a:p>
            <a:r>
              <a:rPr lang="en-US" dirty="0"/>
              <a:t>Using </a:t>
            </a:r>
            <a:r>
              <a:rPr lang="en-US" dirty="0" err="1"/>
              <a:t>ngModel</a:t>
            </a:r>
            <a:r>
              <a:rPr lang="en-US" dirty="0"/>
              <a:t> in a form gives us more than just two way data binding. It also tells us if the user touched the control, if the value changed, or if the value became invalid</a:t>
            </a:r>
          </a:p>
          <a:p>
            <a:endParaRPr lang="en-US" dirty="0"/>
          </a:p>
        </p:txBody>
      </p:sp>
      <p:sp>
        <p:nvSpPr>
          <p:cNvPr id="3" name="Title 2"/>
          <p:cNvSpPr>
            <a:spLocks noGrp="1"/>
          </p:cNvSpPr>
          <p:nvPr>
            <p:ph type="title"/>
          </p:nvPr>
        </p:nvSpPr>
        <p:spPr>
          <a:solidFill>
            <a:schemeClr val="accent2">
              <a:lumMod val="75000"/>
            </a:schemeClr>
          </a:solidFill>
        </p:spPr>
        <p:txBody>
          <a:bodyPr>
            <a:normAutofit fontScale="90000"/>
          </a:bodyPr>
          <a:lstStyle/>
          <a:p>
            <a:r>
              <a:rPr lang="en-US" dirty="0"/>
              <a:t>Track change-state and validity with </a:t>
            </a:r>
            <a:r>
              <a:rPr lang="en-US" dirty="0" err="1"/>
              <a:t>ngModel</a:t>
            </a:r>
            <a:endParaRPr lang="en-US" dirty="0"/>
          </a:p>
        </p:txBody>
      </p:sp>
    </p:spTree>
    <p:extLst>
      <p:ext uri="{BB962C8B-B14F-4D97-AF65-F5344CB8AC3E}">
        <p14:creationId xmlns:p14="http://schemas.microsoft.com/office/powerpoint/2010/main" val="34120677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The </a:t>
            </a:r>
            <a:r>
              <a:rPr lang="en-US" dirty="0" err="1"/>
              <a:t>ngModel</a:t>
            </a:r>
            <a:r>
              <a:rPr lang="en-US" dirty="0"/>
              <a:t> directive doesn't just track state; it updates the control with special Angular CSS classes that reflect the state. We can leverage those class names to change the appearance of the control and make messages appear or disappear</a:t>
            </a:r>
          </a:p>
        </p:txBody>
      </p:sp>
      <p:sp>
        <p:nvSpPr>
          <p:cNvPr id="3" name="Title 2"/>
          <p:cNvSpPr>
            <a:spLocks noGrp="1"/>
          </p:cNvSpPr>
          <p:nvPr>
            <p:ph type="title"/>
          </p:nvPr>
        </p:nvSpPr>
        <p:spPr>
          <a:solidFill>
            <a:schemeClr val="accent2">
              <a:lumMod val="75000"/>
            </a:schemeClr>
          </a:solidFill>
        </p:spPr>
        <p:txBody>
          <a:bodyPr>
            <a:normAutofit fontScale="90000"/>
          </a:bodyPr>
          <a:lstStyle/>
          <a:p>
            <a:r>
              <a:rPr lang="en-US" dirty="0"/>
              <a:t>Track change-state and validity with </a:t>
            </a:r>
            <a:r>
              <a:rPr lang="en-US" dirty="0" err="1"/>
              <a:t>ngModel</a:t>
            </a:r>
            <a:endParaRPr lang="en-US" dirty="0"/>
          </a:p>
        </p:txBody>
      </p:sp>
    </p:spTree>
    <p:extLst>
      <p:ext uri="{BB962C8B-B14F-4D97-AF65-F5344CB8AC3E}">
        <p14:creationId xmlns:p14="http://schemas.microsoft.com/office/powerpoint/2010/main" val="351650946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fontScale="90000"/>
          </a:bodyPr>
          <a:lstStyle/>
          <a:p>
            <a:r>
              <a:rPr lang="en-US" dirty="0"/>
              <a:t>Track change-state and validity with </a:t>
            </a:r>
            <a:r>
              <a:rPr lang="en-US" dirty="0" err="1"/>
              <a:t>ngModel</a:t>
            </a:r>
            <a:endParaRPr lang="en-US" dirty="0"/>
          </a:p>
        </p:txBody>
      </p:sp>
      <p:pic>
        <p:nvPicPr>
          <p:cNvPr id="6" name="Picture 5"/>
          <p:cNvPicPr>
            <a:picLocks noChangeAspect="1"/>
          </p:cNvPicPr>
          <p:nvPr/>
        </p:nvPicPr>
        <p:blipFill>
          <a:blip r:embed="rId3"/>
          <a:stretch>
            <a:fillRect/>
          </a:stretch>
        </p:blipFill>
        <p:spPr>
          <a:xfrm>
            <a:off x="2043112" y="2109526"/>
            <a:ext cx="8105775" cy="3590925"/>
          </a:xfrm>
          <a:prstGeom prst="rect">
            <a:avLst/>
          </a:prstGeom>
        </p:spPr>
      </p:pic>
    </p:spTree>
    <p:extLst>
      <p:ext uri="{BB962C8B-B14F-4D97-AF65-F5344CB8AC3E}">
        <p14:creationId xmlns:p14="http://schemas.microsoft.com/office/powerpoint/2010/main" val="4251531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32000" y="155421"/>
            <a:ext cx="10492014" cy="2010807"/>
          </a:xfrm>
        </p:spPr>
        <p:txBody>
          <a:bodyPr/>
          <a:lstStyle/>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lgn="ctr">
              <a:buNone/>
            </a:pPr>
            <a:r>
              <a:rPr lang="en-US" sz="3200" dirty="0"/>
              <a:t>Set Up the Project</a:t>
            </a:r>
          </a:p>
        </p:txBody>
      </p:sp>
      <p:sp>
        <p:nvSpPr>
          <p:cNvPr id="4" name="Title 3"/>
          <p:cNvSpPr>
            <a:spLocks noGrp="1"/>
          </p:cNvSpPr>
          <p:nvPr>
            <p:ph type="title"/>
          </p:nvPr>
        </p:nvSpPr>
        <p:spPr>
          <a:xfrm>
            <a:off x="1" y="0"/>
            <a:ext cx="1913466" cy="6857999"/>
          </a:xfrm>
          <a:solidFill>
            <a:schemeClr val="tx1">
              <a:lumMod val="50000"/>
              <a:lumOff val="50000"/>
            </a:schemeClr>
          </a:solidFill>
        </p:spPr>
        <p:txBody>
          <a:bodyPr>
            <a:normAutofit/>
          </a:bodyPr>
          <a:lstStyle/>
          <a:p>
            <a:br>
              <a:rPr lang="en-US" b="1" dirty="0"/>
            </a:br>
            <a:br>
              <a:rPr lang="en-US" b="1" dirty="0"/>
            </a:br>
            <a:r>
              <a:rPr lang="en-US" b="1" dirty="0"/>
              <a:t>Lab 1</a:t>
            </a:r>
            <a:br>
              <a:rPr lang="en-US" b="1" dirty="0"/>
            </a:br>
            <a:br>
              <a:rPr lang="en-US" dirty="0"/>
            </a:br>
            <a:endParaRPr lang="en-US" dirty="0"/>
          </a:p>
        </p:txBody>
      </p:sp>
    </p:spTree>
    <p:extLst>
      <p:ext uri="{BB962C8B-B14F-4D97-AF65-F5344CB8AC3E}">
        <p14:creationId xmlns:p14="http://schemas.microsoft.com/office/powerpoint/2010/main" val="161153886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6659030" y="1462774"/>
            <a:ext cx="4752389" cy="3515638"/>
          </a:xfrm>
          <a:prstGeom prst="rect">
            <a:avLst/>
          </a:prstGeom>
        </p:spPr>
      </p:pic>
      <p:pic>
        <p:nvPicPr>
          <p:cNvPr id="17" name="Picture 16"/>
          <p:cNvPicPr>
            <a:picLocks noChangeAspect="1"/>
          </p:cNvPicPr>
          <p:nvPr/>
        </p:nvPicPr>
        <p:blipFill>
          <a:blip r:embed="rId3"/>
          <a:stretch>
            <a:fillRect/>
          </a:stretch>
        </p:blipFill>
        <p:spPr>
          <a:xfrm>
            <a:off x="502084" y="1535629"/>
            <a:ext cx="4752389" cy="3515638"/>
          </a:xfrm>
          <a:prstGeom prst="rect">
            <a:avLst/>
          </a:prstGeom>
        </p:spPr>
      </p:pic>
      <p:sp>
        <p:nvSpPr>
          <p:cNvPr id="3" name="Title 2"/>
          <p:cNvSpPr>
            <a:spLocks noGrp="1"/>
          </p:cNvSpPr>
          <p:nvPr>
            <p:ph type="title"/>
          </p:nvPr>
        </p:nvSpPr>
        <p:spPr>
          <a:solidFill>
            <a:schemeClr val="accent2">
              <a:lumMod val="75000"/>
            </a:schemeClr>
          </a:solidFill>
        </p:spPr>
        <p:txBody>
          <a:bodyPr>
            <a:normAutofit/>
          </a:bodyPr>
          <a:lstStyle/>
          <a:p>
            <a:r>
              <a:rPr lang="en-US" dirty="0"/>
              <a:t>Add Custom CSS for Visual Feedback</a:t>
            </a:r>
          </a:p>
        </p:txBody>
      </p:sp>
      <p:sp>
        <p:nvSpPr>
          <p:cNvPr id="6" name="Rectangle 5"/>
          <p:cNvSpPr/>
          <p:nvPr/>
        </p:nvSpPr>
        <p:spPr>
          <a:xfrm>
            <a:off x="795807" y="5537717"/>
            <a:ext cx="3923582" cy="847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t>Invalid State</a:t>
            </a:r>
          </a:p>
        </p:txBody>
      </p:sp>
      <p:cxnSp>
        <p:nvCxnSpPr>
          <p:cNvPr id="7" name="Straight Arrow Connector 6"/>
          <p:cNvCxnSpPr>
            <a:stCxn id="6" idx="0"/>
          </p:cNvCxnSpPr>
          <p:nvPr/>
        </p:nvCxnSpPr>
        <p:spPr>
          <a:xfrm flipH="1" flipV="1">
            <a:off x="663880" y="2580363"/>
            <a:ext cx="2093718" cy="2957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6851737" y="3945699"/>
            <a:ext cx="2183488" cy="1592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073434" y="5537716"/>
            <a:ext cx="3923582" cy="847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t>Valid State</a:t>
            </a:r>
          </a:p>
        </p:txBody>
      </p:sp>
    </p:spTree>
    <p:extLst>
      <p:ext uri="{BB962C8B-B14F-4D97-AF65-F5344CB8AC3E}">
        <p14:creationId xmlns:p14="http://schemas.microsoft.com/office/powerpoint/2010/main" val="10931639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dirty="0"/>
              <a:t>Add Custom CSS for Visual Feedback</a:t>
            </a:r>
          </a:p>
        </p:txBody>
      </p:sp>
      <p:pic>
        <p:nvPicPr>
          <p:cNvPr id="2" name="Picture 1"/>
          <p:cNvPicPr>
            <a:picLocks noChangeAspect="1"/>
          </p:cNvPicPr>
          <p:nvPr/>
        </p:nvPicPr>
        <p:blipFill>
          <a:blip r:embed="rId3"/>
          <a:stretch>
            <a:fillRect/>
          </a:stretch>
        </p:blipFill>
        <p:spPr>
          <a:xfrm>
            <a:off x="3328987" y="2478327"/>
            <a:ext cx="5534025" cy="2552700"/>
          </a:xfrm>
          <a:prstGeom prst="rect">
            <a:avLst/>
          </a:prstGeom>
        </p:spPr>
      </p:pic>
    </p:spTree>
    <p:extLst>
      <p:ext uri="{BB962C8B-B14F-4D97-AF65-F5344CB8AC3E}">
        <p14:creationId xmlns:p14="http://schemas.microsoft.com/office/powerpoint/2010/main" val="32684697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dirty="0"/>
              <a:t>Show and Hide Validation Error messages</a:t>
            </a:r>
          </a:p>
        </p:txBody>
      </p:sp>
      <p:pic>
        <p:nvPicPr>
          <p:cNvPr id="5" name="Picture 4"/>
          <p:cNvPicPr>
            <a:picLocks noChangeAspect="1"/>
          </p:cNvPicPr>
          <p:nvPr/>
        </p:nvPicPr>
        <p:blipFill>
          <a:blip r:embed="rId3"/>
          <a:stretch>
            <a:fillRect/>
          </a:stretch>
        </p:blipFill>
        <p:spPr>
          <a:xfrm>
            <a:off x="489363" y="2013298"/>
            <a:ext cx="6353175" cy="2781300"/>
          </a:xfrm>
          <a:prstGeom prst="rect">
            <a:avLst/>
          </a:prstGeom>
        </p:spPr>
      </p:pic>
      <p:sp>
        <p:nvSpPr>
          <p:cNvPr id="6" name="Rectangle 5"/>
          <p:cNvSpPr/>
          <p:nvPr/>
        </p:nvSpPr>
        <p:spPr>
          <a:xfrm>
            <a:off x="7559862" y="1754856"/>
            <a:ext cx="3923582" cy="847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t>Validation Message</a:t>
            </a:r>
          </a:p>
        </p:txBody>
      </p:sp>
      <p:cxnSp>
        <p:nvCxnSpPr>
          <p:cNvPr id="7" name="Straight Arrow Connector 6"/>
          <p:cNvCxnSpPr>
            <a:stCxn id="6" idx="1"/>
          </p:cNvCxnSpPr>
          <p:nvPr/>
        </p:nvCxnSpPr>
        <p:spPr>
          <a:xfrm flipH="1">
            <a:off x="2267211" y="2178646"/>
            <a:ext cx="5292651" cy="2055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69807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335280" y="1754856"/>
            <a:ext cx="7915275" cy="1971675"/>
          </a:xfrm>
          <a:prstGeom prst="rect">
            <a:avLst/>
          </a:prstGeom>
        </p:spPr>
      </p:pic>
      <p:sp>
        <p:nvSpPr>
          <p:cNvPr id="3" name="Title 2"/>
          <p:cNvSpPr>
            <a:spLocks noGrp="1"/>
          </p:cNvSpPr>
          <p:nvPr>
            <p:ph type="title"/>
          </p:nvPr>
        </p:nvSpPr>
        <p:spPr>
          <a:solidFill>
            <a:schemeClr val="accent2">
              <a:lumMod val="75000"/>
            </a:schemeClr>
          </a:solidFill>
        </p:spPr>
        <p:txBody>
          <a:bodyPr>
            <a:normAutofit/>
          </a:bodyPr>
          <a:lstStyle/>
          <a:p>
            <a:r>
              <a:rPr lang="en-US" dirty="0"/>
              <a:t>Show and Hide Validation Error messages</a:t>
            </a:r>
          </a:p>
        </p:txBody>
      </p:sp>
      <p:sp>
        <p:nvSpPr>
          <p:cNvPr id="6" name="Rectangle 5"/>
          <p:cNvSpPr/>
          <p:nvPr/>
        </p:nvSpPr>
        <p:spPr>
          <a:xfrm>
            <a:off x="335280" y="4008317"/>
            <a:ext cx="5063438" cy="2668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u="sng" dirty="0"/>
              <a:t>We need a template reference variable </a:t>
            </a:r>
            <a:r>
              <a:rPr lang="en-US" dirty="0"/>
              <a:t>to access the input box's Angular control from within the template. Here we created a variable called </a:t>
            </a:r>
            <a:r>
              <a:rPr lang="en-US" dirty="0" err="1"/>
              <a:t>titleSpy</a:t>
            </a:r>
            <a:r>
              <a:rPr lang="en-US" dirty="0"/>
              <a:t> and gave it the value "</a:t>
            </a:r>
            <a:r>
              <a:rPr lang="en-US" dirty="0" err="1"/>
              <a:t>ngModel</a:t>
            </a:r>
            <a:r>
              <a:rPr lang="en-US" dirty="0"/>
              <a:t>"</a:t>
            </a:r>
          </a:p>
        </p:txBody>
      </p:sp>
      <p:cxnSp>
        <p:nvCxnSpPr>
          <p:cNvPr id="7" name="Straight Arrow Connector 6"/>
          <p:cNvCxnSpPr>
            <a:stCxn id="6" idx="0"/>
          </p:cNvCxnSpPr>
          <p:nvPr/>
        </p:nvCxnSpPr>
        <p:spPr>
          <a:xfrm flipH="1" flipV="1">
            <a:off x="2830882" y="2542784"/>
            <a:ext cx="36117" cy="1465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061762" y="4008317"/>
            <a:ext cx="5063438" cy="2668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u="sng" dirty="0"/>
              <a:t>Why is the reference variable set to "</a:t>
            </a:r>
            <a:r>
              <a:rPr lang="en-US" u="sng" dirty="0" err="1"/>
              <a:t>ngModel</a:t>
            </a:r>
            <a:r>
              <a:rPr lang="en-US" u="sng" dirty="0"/>
              <a:t>"? </a:t>
            </a:r>
          </a:p>
          <a:p>
            <a:pPr lvl="0" algn="ctr"/>
            <a:endParaRPr lang="en-US" dirty="0"/>
          </a:p>
          <a:p>
            <a:pPr lvl="0" algn="ctr"/>
            <a:r>
              <a:rPr lang="en-US" dirty="0"/>
              <a:t>A directive's </a:t>
            </a:r>
            <a:r>
              <a:rPr lang="en-US" dirty="0" err="1"/>
              <a:t>exportAs</a:t>
            </a:r>
            <a:r>
              <a:rPr lang="en-US" dirty="0"/>
              <a:t> property tells Angular how to link the reference variable to the directive. We set name to </a:t>
            </a:r>
            <a:r>
              <a:rPr lang="en-US" dirty="0" err="1"/>
              <a:t>ngModel</a:t>
            </a:r>
            <a:r>
              <a:rPr lang="en-US" dirty="0"/>
              <a:t> because the </a:t>
            </a:r>
            <a:r>
              <a:rPr lang="en-US" dirty="0" err="1"/>
              <a:t>ngModel</a:t>
            </a:r>
            <a:r>
              <a:rPr lang="en-US" dirty="0"/>
              <a:t> directive's </a:t>
            </a:r>
            <a:r>
              <a:rPr lang="en-US" dirty="0" err="1"/>
              <a:t>exportAs</a:t>
            </a:r>
            <a:r>
              <a:rPr lang="en-US" dirty="0"/>
              <a:t> property happens to be "</a:t>
            </a:r>
            <a:r>
              <a:rPr lang="en-US" dirty="0" err="1"/>
              <a:t>ngModel</a:t>
            </a:r>
            <a:r>
              <a:rPr lang="en-US" dirty="0"/>
              <a:t>"</a:t>
            </a:r>
          </a:p>
        </p:txBody>
      </p:sp>
      <p:cxnSp>
        <p:nvCxnSpPr>
          <p:cNvPr id="8" name="Straight Arrow Connector 7"/>
          <p:cNvCxnSpPr>
            <a:stCxn id="14" idx="0"/>
          </p:cNvCxnSpPr>
          <p:nvPr/>
        </p:nvCxnSpPr>
        <p:spPr>
          <a:xfrm flipH="1" flipV="1">
            <a:off x="3883068" y="2542784"/>
            <a:ext cx="4710413" cy="1465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52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335280" y="1754856"/>
            <a:ext cx="7915275" cy="1971675"/>
          </a:xfrm>
          <a:prstGeom prst="rect">
            <a:avLst/>
          </a:prstGeom>
        </p:spPr>
      </p:pic>
      <p:sp>
        <p:nvSpPr>
          <p:cNvPr id="3" name="Title 2"/>
          <p:cNvSpPr>
            <a:spLocks noGrp="1"/>
          </p:cNvSpPr>
          <p:nvPr>
            <p:ph type="title"/>
          </p:nvPr>
        </p:nvSpPr>
        <p:spPr>
          <a:solidFill>
            <a:schemeClr val="accent2">
              <a:lumMod val="75000"/>
            </a:schemeClr>
          </a:solidFill>
        </p:spPr>
        <p:txBody>
          <a:bodyPr>
            <a:normAutofit/>
          </a:bodyPr>
          <a:lstStyle/>
          <a:p>
            <a:r>
              <a:rPr lang="en-US" dirty="0"/>
              <a:t>Show and Hide Validation Error messages</a:t>
            </a:r>
          </a:p>
        </p:txBody>
      </p:sp>
      <p:sp>
        <p:nvSpPr>
          <p:cNvPr id="14" name="Rectangle 13"/>
          <p:cNvSpPr/>
          <p:nvPr/>
        </p:nvSpPr>
        <p:spPr>
          <a:xfrm>
            <a:off x="6061762" y="4008317"/>
            <a:ext cx="5063438" cy="2668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t>In this example, we hide the message when the control is valid or pristine; pristine means the user hasn't changed the value since it was displayed in this form</a:t>
            </a:r>
          </a:p>
        </p:txBody>
      </p:sp>
      <p:cxnSp>
        <p:nvCxnSpPr>
          <p:cNvPr id="17" name="Straight Arrow Connector 16"/>
          <p:cNvCxnSpPr/>
          <p:nvPr/>
        </p:nvCxnSpPr>
        <p:spPr>
          <a:xfrm flipH="1" flipV="1">
            <a:off x="3507288" y="2743200"/>
            <a:ext cx="5086194" cy="1265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35280" y="4008317"/>
            <a:ext cx="5063438" cy="2668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t>Now we can control visibility of the “Title" error message by binding properties of the title control to the message &lt;div&gt; element's hidden property</a:t>
            </a:r>
          </a:p>
        </p:txBody>
      </p:sp>
      <p:cxnSp>
        <p:nvCxnSpPr>
          <p:cNvPr id="20" name="Straight Arrow Connector 19"/>
          <p:cNvCxnSpPr>
            <a:stCxn id="19" idx="0"/>
          </p:cNvCxnSpPr>
          <p:nvPr/>
        </p:nvCxnSpPr>
        <p:spPr>
          <a:xfrm flipH="1" flipV="1">
            <a:off x="1615858" y="2743200"/>
            <a:ext cx="1251141" cy="1265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29824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7259490" y="1379770"/>
            <a:ext cx="4105055" cy="3418175"/>
          </a:xfrm>
          <a:prstGeom prst="rect">
            <a:avLst/>
          </a:prstGeom>
        </p:spPr>
      </p:pic>
      <p:pic>
        <p:nvPicPr>
          <p:cNvPr id="26" name="Picture 25"/>
          <p:cNvPicPr>
            <a:picLocks noChangeAspect="1"/>
          </p:cNvPicPr>
          <p:nvPr/>
        </p:nvPicPr>
        <p:blipFill>
          <a:blip r:embed="rId4"/>
          <a:stretch>
            <a:fillRect/>
          </a:stretch>
        </p:blipFill>
        <p:spPr>
          <a:xfrm>
            <a:off x="629783" y="1464417"/>
            <a:ext cx="4603506" cy="3405500"/>
          </a:xfrm>
          <a:prstGeom prst="rect">
            <a:avLst/>
          </a:prstGeom>
        </p:spPr>
      </p:pic>
      <p:sp>
        <p:nvSpPr>
          <p:cNvPr id="3" name="Title 2"/>
          <p:cNvSpPr>
            <a:spLocks noGrp="1"/>
          </p:cNvSpPr>
          <p:nvPr>
            <p:ph type="title"/>
          </p:nvPr>
        </p:nvSpPr>
        <p:spPr>
          <a:solidFill>
            <a:schemeClr val="accent2">
              <a:lumMod val="75000"/>
            </a:schemeClr>
          </a:solidFill>
        </p:spPr>
        <p:txBody>
          <a:bodyPr>
            <a:normAutofit/>
          </a:bodyPr>
          <a:lstStyle/>
          <a:p>
            <a:r>
              <a:rPr lang="en-US" dirty="0"/>
              <a:t>What About Resetting The Form?</a:t>
            </a:r>
          </a:p>
        </p:txBody>
      </p:sp>
      <p:sp>
        <p:nvSpPr>
          <p:cNvPr id="6" name="Rectangle 5"/>
          <p:cNvSpPr/>
          <p:nvPr/>
        </p:nvSpPr>
        <p:spPr>
          <a:xfrm>
            <a:off x="1002082" y="5116400"/>
            <a:ext cx="4750287" cy="1534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t>Data Entered</a:t>
            </a:r>
          </a:p>
        </p:txBody>
      </p:sp>
      <p:cxnSp>
        <p:nvCxnSpPr>
          <p:cNvPr id="7" name="Straight Arrow Connector 6"/>
          <p:cNvCxnSpPr>
            <a:stCxn id="6" idx="0"/>
          </p:cNvCxnSpPr>
          <p:nvPr/>
        </p:nvCxnSpPr>
        <p:spPr>
          <a:xfrm flipH="1" flipV="1">
            <a:off x="1052051" y="2530258"/>
            <a:ext cx="2325175" cy="2586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6936875" y="5116400"/>
            <a:ext cx="4750287" cy="1534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t>The form remembers that we entered data before clicking New Book. Replacing the book object did not restore the pristine state of the form controls</a:t>
            </a:r>
          </a:p>
        </p:txBody>
      </p:sp>
      <p:cxnSp>
        <p:nvCxnSpPr>
          <p:cNvPr id="22" name="Straight Arrow Connector 21"/>
          <p:cNvCxnSpPr>
            <a:stCxn id="21" idx="0"/>
          </p:cNvCxnSpPr>
          <p:nvPr/>
        </p:nvCxnSpPr>
        <p:spPr>
          <a:xfrm flipH="1" flipV="1">
            <a:off x="7778570" y="2730674"/>
            <a:ext cx="1533449" cy="2385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5"/>
          <a:stretch>
            <a:fillRect/>
          </a:stretch>
        </p:blipFill>
        <p:spPr>
          <a:xfrm>
            <a:off x="3587008" y="2868460"/>
            <a:ext cx="3419475" cy="866775"/>
          </a:xfrm>
          <a:prstGeom prst="rect">
            <a:avLst/>
          </a:prstGeom>
        </p:spPr>
      </p:pic>
    </p:spTree>
    <p:extLst>
      <p:ext uri="{BB962C8B-B14F-4D97-AF65-F5344CB8AC3E}">
        <p14:creationId xmlns:p14="http://schemas.microsoft.com/office/powerpoint/2010/main" val="2864239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662729" y="1590874"/>
            <a:ext cx="5634494" cy="3259872"/>
          </a:xfrm>
          <a:prstGeom prst="rect">
            <a:avLst/>
          </a:prstGeom>
        </p:spPr>
      </p:pic>
      <p:pic>
        <p:nvPicPr>
          <p:cNvPr id="14" name="Picture 13"/>
          <p:cNvPicPr>
            <a:picLocks noChangeAspect="1"/>
          </p:cNvPicPr>
          <p:nvPr/>
        </p:nvPicPr>
        <p:blipFill>
          <a:blip r:embed="rId4"/>
          <a:stretch>
            <a:fillRect/>
          </a:stretch>
        </p:blipFill>
        <p:spPr>
          <a:xfrm>
            <a:off x="6750444" y="1481558"/>
            <a:ext cx="5024372" cy="3459710"/>
          </a:xfrm>
          <a:prstGeom prst="rect">
            <a:avLst/>
          </a:prstGeom>
        </p:spPr>
      </p:pic>
      <p:sp>
        <p:nvSpPr>
          <p:cNvPr id="3" name="Title 2"/>
          <p:cNvSpPr>
            <a:spLocks noGrp="1"/>
          </p:cNvSpPr>
          <p:nvPr>
            <p:ph type="title"/>
          </p:nvPr>
        </p:nvSpPr>
        <p:spPr>
          <a:solidFill>
            <a:schemeClr val="accent2">
              <a:lumMod val="75000"/>
            </a:schemeClr>
          </a:solidFill>
        </p:spPr>
        <p:txBody>
          <a:bodyPr>
            <a:normAutofit/>
          </a:bodyPr>
          <a:lstStyle/>
          <a:p>
            <a:r>
              <a:rPr lang="en-US" dirty="0"/>
              <a:t>What About Resetting The Form?</a:t>
            </a:r>
          </a:p>
        </p:txBody>
      </p:sp>
      <p:sp>
        <p:nvSpPr>
          <p:cNvPr id="6" name="Rectangle 5"/>
          <p:cNvSpPr/>
          <p:nvPr/>
        </p:nvSpPr>
        <p:spPr>
          <a:xfrm>
            <a:off x="1002082" y="5116400"/>
            <a:ext cx="4750287" cy="1534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t>We have to clear all of the flags imperatively which we can do by calling the form's reset() method after calling the </a:t>
            </a:r>
            <a:r>
              <a:rPr lang="en-US" dirty="0" err="1"/>
              <a:t>newBook</a:t>
            </a:r>
            <a:r>
              <a:rPr lang="en-US" dirty="0"/>
              <a:t>() method</a:t>
            </a:r>
          </a:p>
        </p:txBody>
      </p:sp>
      <p:sp>
        <p:nvSpPr>
          <p:cNvPr id="21" name="Rectangle 20"/>
          <p:cNvSpPr/>
          <p:nvPr/>
        </p:nvSpPr>
        <p:spPr>
          <a:xfrm>
            <a:off x="6936875" y="5116400"/>
            <a:ext cx="4750287" cy="1534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t>Now clicking "New Book" both resets the form and its control flags. The required message doesn’t show up as now the title field is pristine </a:t>
            </a:r>
          </a:p>
        </p:txBody>
      </p:sp>
      <p:cxnSp>
        <p:nvCxnSpPr>
          <p:cNvPr id="22" name="Straight Arrow Connector 21"/>
          <p:cNvCxnSpPr>
            <a:stCxn id="21" idx="0"/>
          </p:cNvCxnSpPr>
          <p:nvPr/>
        </p:nvCxnSpPr>
        <p:spPr>
          <a:xfrm flipH="1" flipV="1">
            <a:off x="7346040" y="2555310"/>
            <a:ext cx="1965979" cy="2561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5"/>
          <a:stretch>
            <a:fillRect/>
          </a:stretch>
        </p:blipFill>
        <p:spPr>
          <a:xfrm>
            <a:off x="3230655" y="2888481"/>
            <a:ext cx="3305175" cy="1095375"/>
          </a:xfrm>
          <a:prstGeom prst="rect">
            <a:avLst/>
          </a:prstGeom>
        </p:spPr>
      </p:pic>
      <p:cxnSp>
        <p:nvCxnSpPr>
          <p:cNvPr id="7" name="Straight Arrow Connector 6"/>
          <p:cNvCxnSpPr>
            <a:stCxn id="6" idx="0"/>
          </p:cNvCxnSpPr>
          <p:nvPr/>
        </p:nvCxnSpPr>
        <p:spPr>
          <a:xfrm flipV="1">
            <a:off x="3377226" y="3682652"/>
            <a:ext cx="1871179" cy="1433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9583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dirty="0"/>
              <a:t>Submit The Form With </a:t>
            </a:r>
            <a:r>
              <a:rPr lang="en-US" dirty="0" err="1"/>
              <a:t>ngSubmit</a:t>
            </a:r>
            <a:endParaRPr lang="en-US" dirty="0"/>
          </a:p>
        </p:txBody>
      </p:sp>
      <p:sp>
        <p:nvSpPr>
          <p:cNvPr id="6" name="Rectangle 5"/>
          <p:cNvSpPr/>
          <p:nvPr/>
        </p:nvSpPr>
        <p:spPr>
          <a:xfrm>
            <a:off x="6914367" y="1711548"/>
            <a:ext cx="4750287" cy="1534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t>The Submit button at the bottom of the form does nothing on its own but it will trigger a form submit because of its type (type="submit")</a:t>
            </a:r>
          </a:p>
        </p:txBody>
      </p:sp>
      <p:cxnSp>
        <p:nvCxnSpPr>
          <p:cNvPr id="7" name="Straight Arrow Connector 6"/>
          <p:cNvCxnSpPr>
            <a:stCxn id="6" idx="1"/>
            <a:endCxn id="4" idx="3"/>
          </p:cNvCxnSpPr>
          <p:nvPr/>
        </p:nvCxnSpPr>
        <p:spPr>
          <a:xfrm flipH="1" flipV="1">
            <a:off x="5955212" y="2095218"/>
            <a:ext cx="959155" cy="383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449762" y="1928530"/>
            <a:ext cx="5505450" cy="333375"/>
          </a:xfrm>
          <a:prstGeom prst="rect">
            <a:avLst/>
          </a:prstGeom>
        </p:spPr>
      </p:pic>
      <p:pic>
        <p:nvPicPr>
          <p:cNvPr id="9" name="Picture 8"/>
          <p:cNvPicPr>
            <a:picLocks noChangeAspect="1"/>
          </p:cNvPicPr>
          <p:nvPr/>
        </p:nvPicPr>
        <p:blipFill>
          <a:blip r:embed="rId4"/>
          <a:stretch>
            <a:fillRect/>
          </a:stretch>
        </p:blipFill>
        <p:spPr>
          <a:xfrm>
            <a:off x="449762" y="4378891"/>
            <a:ext cx="4705350" cy="304800"/>
          </a:xfrm>
          <a:prstGeom prst="rect">
            <a:avLst/>
          </a:prstGeom>
        </p:spPr>
      </p:pic>
      <p:sp>
        <p:nvSpPr>
          <p:cNvPr id="15" name="Rectangle 14"/>
          <p:cNvSpPr/>
          <p:nvPr/>
        </p:nvSpPr>
        <p:spPr>
          <a:xfrm>
            <a:off x="6914367" y="4243894"/>
            <a:ext cx="4750287" cy="1534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t>To make "form submit" useful, the &lt;form&gt; tag needs </a:t>
            </a:r>
            <a:r>
              <a:rPr lang="en-US" dirty="0" err="1"/>
              <a:t>NgSubmit</a:t>
            </a:r>
            <a:endParaRPr lang="en-US" dirty="0"/>
          </a:p>
        </p:txBody>
      </p:sp>
      <p:cxnSp>
        <p:nvCxnSpPr>
          <p:cNvPr id="16" name="Straight Arrow Connector 15"/>
          <p:cNvCxnSpPr>
            <a:stCxn id="15" idx="1"/>
          </p:cNvCxnSpPr>
          <p:nvPr/>
        </p:nvCxnSpPr>
        <p:spPr>
          <a:xfrm flipH="1" flipV="1">
            <a:off x="2906038" y="4559474"/>
            <a:ext cx="4008329" cy="451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0878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dirty="0"/>
              <a:t>Submit The Form With </a:t>
            </a:r>
            <a:r>
              <a:rPr lang="en-US" dirty="0" err="1"/>
              <a:t>ngSubmit</a:t>
            </a:r>
            <a:endParaRPr lang="en-US" dirty="0"/>
          </a:p>
        </p:txBody>
      </p:sp>
      <p:pic>
        <p:nvPicPr>
          <p:cNvPr id="9" name="Picture 8"/>
          <p:cNvPicPr>
            <a:picLocks noChangeAspect="1"/>
          </p:cNvPicPr>
          <p:nvPr/>
        </p:nvPicPr>
        <p:blipFill>
          <a:blip r:embed="rId3"/>
          <a:stretch>
            <a:fillRect/>
          </a:stretch>
        </p:blipFill>
        <p:spPr>
          <a:xfrm>
            <a:off x="449762" y="4378891"/>
            <a:ext cx="4705350" cy="304800"/>
          </a:xfrm>
          <a:prstGeom prst="rect">
            <a:avLst/>
          </a:prstGeom>
        </p:spPr>
      </p:pic>
      <p:sp>
        <p:nvSpPr>
          <p:cNvPr id="10" name="Rectangle 9"/>
          <p:cNvSpPr/>
          <p:nvPr/>
        </p:nvSpPr>
        <p:spPr>
          <a:xfrm>
            <a:off x="6914367" y="2668044"/>
            <a:ext cx="4750287" cy="3110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u="sng" dirty="0"/>
              <a:t>What about #</a:t>
            </a:r>
            <a:r>
              <a:rPr lang="en-US" u="sng" dirty="0" err="1"/>
              <a:t>newbookForm</a:t>
            </a:r>
            <a:r>
              <a:rPr lang="en-US" u="sng" dirty="0"/>
              <a:t> template reference?</a:t>
            </a:r>
          </a:p>
          <a:p>
            <a:pPr lvl="0" algn="ctr"/>
            <a:endParaRPr lang="en-US" u="sng" dirty="0"/>
          </a:p>
          <a:p>
            <a:pPr lvl="0" algn="ctr"/>
            <a:r>
              <a:rPr lang="en-US" dirty="0"/>
              <a:t>The variable </a:t>
            </a:r>
            <a:r>
              <a:rPr lang="en-US" u="sng" dirty="0" err="1"/>
              <a:t>newbookForm</a:t>
            </a:r>
            <a:r>
              <a:rPr lang="en-US" dirty="0"/>
              <a:t> is now a reference to the </a:t>
            </a:r>
            <a:r>
              <a:rPr lang="en-US" dirty="0" err="1"/>
              <a:t>NgForm</a:t>
            </a:r>
            <a:r>
              <a:rPr lang="en-US" dirty="0"/>
              <a:t> directive that governs the form as a whole</a:t>
            </a:r>
          </a:p>
        </p:txBody>
      </p:sp>
      <p:cxnSp>
        <p:nvCxnSpPr>
          <p:cNvPr id="11" name="Straight Arrow Connector 10"/>
          <p:cNvCxnSpPr>
            <a:stCxn id="10" idx="1"/>
          </p:cNvCxnSpPr>
          <p:nvPr/>
        </p:nvCxnSpPr>
        <p:spPr>
          <a:xfrm flipH="1">
            <a:off x="4133589" y="4223430"/>
            <a:ext cx="2780778" cy="336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449762" y="1684003"/>
            <a:ext cx="6261815" cy="1761734"/>
          </a:xfrm>
          <a:prstGeom prst="rect">
            <a:avLst/>
          </a:prstGeom>
        </p:spPr>
      </p:pic>
    </p:spTree>
    <p:extLst>
      <p:ext uri="{BB962C8B-B14F-4D97-AF65-F5344CB8AC3E}">
        <p14:creationId xmlns:p14="http://schemas.microsoft.com/office/powerpoint/2010/main" val="282946277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dirty="0"/>
              <a:t>Submit The Form With </a:t>
            </a:r>
            <a:r>
              <a:rPr lang="en-US" dirty="0" err="1"/>
              <a:t>ngSubmit</a:t>
            </a:r>
            <a:endParaRPr lang="en-US" dirty="0"/>
          </a:p>
        </p:txBody>
      </p:sp>
      <p:sp>
        <p:nvSpPr>
          <p:cNvPr id="10" name="Rectangle 9"/>
          <p:cNvSpPr/>
          <p:nvPr/>
        </p:nvSpPr>
        <p:spPr>
          <a:xfrm>
            <a:off x="6914367" y="2668044"/>
            <a:ext cx="4750287" cy="3110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t>Bind the button's disabled property to the form's over-all validity via the </a:t>
            </a:r>
            <a:r>
              <a:rPr lang="en-US" dirty="0" err="1"/>
              <a:t>newBookForm</a:t>
            </a:r>
            <a:r>
              <a:rPr lang="en-US" dirty="0"/>
              <a:t> variable</a:t>
            </a:r>
          </a:p>
        </p:txBody>
      </p:sp>
      <p:pic>
        <p:nvPicPr>
          <p:cNvPr id="8" name="Picture 7"/>
          <p:cNvPicPr>
            <a:picLocks noChangeAspect="1"/>
          </p:cNvPicPr>
          <p:nvPr/>
        </p:nvPicPr>
        <p:blipFill>
          <a:blip r:embed="rId3"/>
          <a:stretch>
            <a:fillRect/>
          </a:stretch>
        </p:blipFill>
        <p:spPr>
          <a:xfrm>
            <a:off x="449762" y="1684003"/>
            <a:ext cx="6261815" cy="1761734"/>
          </a:xfrm>
          <a:prstGeom prst="rect">
            <a:avLst/>
          </a:prstGeom>
        </p:spPr>
      </p:pic>
      <p:pic>
        <p:nvPicPr>
          <p:cNvPr id="12" name="Picture 11"/>
          <p:cNvPicPr>
            <a:picLocks noChangeAspect="1"/>
          </p:cNvPicPr>
          <p:nvPr/>
        </p:nvPicPr>
        <p:blipFill>
          <a:blip r:embed="rId4"/>
          <a:stretch>
            <a:fillRect/>
          </a:stretch>
        </p:blipFill>
        <p:spPr>
          <a:xfrm>
            <a:off x="449762" y="4088378"/>
            <a:ext cx="4048125" cy="885825"/>
          </a:xfrm>
          <a:prstGeom prst="rect">
            <a:avLst/>
          </a:prstGeom>
        </p:spPr>
      </p:pic>
      <p:cxnSp>
        <p:nvCxnSpPr>
          <p:cNvPr id="11" name="Straight Arrow Connector 10"/>
          <p:cNvCxnSpPr>
            <a:stCxn id="10" idx="1"/>
          </p:cNvCxnSpPr>
          <p:nvPr/>
        </p:nvCxnSpPr>
        <p:spPr>
          <a:xfrm flipH="1">
            <a:off x="4315738" y="4223430"/>
            <a:ext cx="2598629" cy="19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302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504392"/>
          </a:xfrm>
        </p:spPr>
        <p:txBody>
          <a:bodyPr/>
          <a:lstStyle/>
          <a:p>
            <a:r>
              <a:rPr lang="en-US" sz="3200" dirty="0"/>
              <a:t>A good example of Angular Module is the router directives and services, they are tightly linked and form a consistent unit</a:t>
            </a:r>
          </a:p>
          <a:p>
            <a:endParaRPr lang="en-US" sz="3200" dirty="0"/>
          </a:p>
          <a:p>
            <a:r>
              <a:rPr lang="en-US" sz="3200" dirty="0"/>
              <a:t>But there could also be application-level modules: imagine an app that is divided into two sets of completely separate screens; we should probably separate them into two different modules</a:t>
            </a:r>
          </a:p>
          <a:p>
            <a:endParaRPr lang="en-US" sz="3200" dirty="0"/>
          </a:p>
        </p:txBody>
      </p:sp>
      <p:sp>
        <p:nvSpPr>
          <p:cNvPr id="3" name="Title 2"/>
          <p:cNvSpPr>
            <a:spLocks noGrp="1"/>
          </p:cNvSpPr>
          <p:nvPr>
            <p:ph type="title"/>
          </p:nvPr>
        </p:nvSpPr>
        <p:spPr>
          <a:solidFill>
            <a:schemeClr val="accent2">
              <a:lumMod val="75000"/>
            </a:schemeClr>
          </a:solidFill>
        </p:spPr>
        <p:txBody>
          <a:bodyPr/>
          <a:lstStyle/>
          <a:p>
            <a:r>
              <a:rPr lang="en-US" dirty="0"/>
              <a:t>Angular Modules</a:t>
            </a:r>
          </a:p>
        </p:txBody>
      </p:sp>
    </p:spTree>
    <p:extLst>
      <p:ext uri="{BB962C8B-B14F-4D97-AF65-F5344CB8AC3E}">
        <p14:creationId xmlns:p14="http://schemas.microsoft.com/office/powerpoint/2010/main" val="11158968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32000" y="155421"/>
            <a:ext cx="10492014" cy="2010807"/>
          </a:xfrm>
        </p:spPr>
        <p:txBody>
          <a:bodyPr/>
          <a:lstStyle/>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lgn="ctr">
              <a:buNone/>
            </a:pPr>
            <a:r>
              <a:rPr lang="en-US" sz="3200" dirty="0"/>
              <a:t>Adding Forms</a:t>
            </a:r>
          </a:p>
        </p:txBody>
      </p:sp>
      <p:sp>
        <p:nvSpPr>
          <p:cNvPr id="4" name="Title 3"/>
          <p:cNvSpPr>
            <a:spLocks noGrp="1"/>
          </p:cNvSpPr>
          <p:nvPr>
            <p:ph type="title"/>
          </p:nvPr>
        </p:nvSpPr>
        <p:spPr>
          <a:xfrm>
            <a:off x="1" y="0"/>
            <a:ext cx="1913466" cy="6857999"/>
          </a:xfrm>
          <a:solidFill>
            <a:schemeClr val="tx1">
              <a:lumMod val="50000"/>
              <a:lumOff val="50000"/>
            </a:schemeClr>
          </a:solidFill>
        </p:spPr>
        <p:txBody>
          <a:bodyPr>
            <a:normAutofit/>
          </a:bodyPr>
          <a:lstStyle/>
          <a:p>
            <a:br>
              <a:rPr lang="en-US" b="1" dirty="0"/>
            </a:br>
            <a:br>
              <a:rPr lang="en-US" b="1" dirty="0"/>
            </a:br>
            <a:r>
              <a:rPr lang="en-US" b="1" dirty="0"/>
              <a:t>Lab 11</a:t>
            </a:r>
            <a:br>
              <a:rPr lang="en-US" dirty="0"/>
            </a:br>
            <a:endParaRPr lang="en-US" dirty="0"/>
          </a:p>
        </p:txBody>
      </p:sp>
    </p:spTree>
    <p:extLst>
      <p:ext uri="{BB962C8B-B14F-4D97-AF65-F5344CB8AC3E}">
        <p14:creationId xmlns:p14="http://schemas.microsoft.com/office/powerpoint/2010/main" val="4191444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4914265"/>
          </a:xfrm>
        </p:spPr>
        <p:txBody>
          <a:bodyPr/>
          <a:lstStyle/>
          <a:p>
            <a:r>
              <a:rPr lang="en-US" dirty="0"/>
              <a:t>We have two types of tests</a:t>
            </a:r>
          </a:p>
          <a:p>
            <a:endParaRPr lang="en-US" dirty="0"/>
          </a:p>
        </p:txBody>
      </p:sp>
      <p:sp>
        <p:nvSpPr>
          <p:cNvPr id="3" name="Title 2"/>
          <p:cNvSpPr>
            <a:spLocks noGrp="1"/>
          </p:cNvSpPr>
          <p:nvPr>
            <p:ph type="title"/>
          </p:nvPr>
        </p:nvSpPr>
        <p:spPr>
          <a:solidFill>
            <a:schemeClr val="accent2">
              <a:lumMod val="75000"/>
            </a:schemeClr>
          </a:solidFill>
        </p:spPr>
        <p:txBody>
          <a:bodyPr>
            <a:normAutofit/>
          </a:bodyPr>
          <a:lstStyle/>
          <a:p>
            <a:r>
              <a:rPr lang="en-US" sz="3600" dirty="0"/>
              <a:t>Testing</a:t>
            </a:r>
          </a:p>
        </p:txBody>
      </p:sp>
      <p:sp>
        <p:nvSpPr>
          <p:cNvPr id="4" name="Rectangle 3">
            <a:extLst>
              <a:ext uri="{FF2B5EF4-FFF2-40B4-BE49-F238E27FC236}">
                <a16:creationId xmlns:a16="http://schemas.microsoft.com/office/drawing/2014/main" id="{5C8C7AFE-B723-4B14-8BB0-0FEF79E5E8E1}"/>
              </a:ext>
            </a:extLst>
          </p:cNvPr>
          <p:cNvSpPr/>
          <p:nvPr/>
        </p:nvSpPr>
        <p:spPr>
          <a:xfrm>
            <a:off x="2243265" y="3125116"/>
            <a:ext cx="1920520" cy="1134183"/>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nchorCtr="0"/>
          <a:lstStyle/>
          <a:p>
            <a:pPr algn="ctr"/>
            <a:r>
              <a:rPr lang="en-US" dirty="0"/>
              <a:t>Unit</a:t>
            </a:r>
          </a:p>
        </p:txBody>
      </p:sp>
      <p:sp>
        <p:nvSpPr>
          <p:cNvPr id="7" name="Rectangle 6">
            <a:extLst>
              <a:ext uri="{FF2B5EF4-FFF2-40B4-BE49-F238E27FC236}">
                <a16:creationId xmlns:a16="http://schemas.microsoft.com/office/drawing/2014/main" id="{8F187BF9-3847-4DE1-9E0D-5A3AD4910C32}"/>
              </a:ext>
            </a:extLst>
          </p:cNvPr>
          <p:cNvSpPr/>
          <p:nvPr/>
        </p:nvSpPr>
        <p:spPr>
          <a:xfrm>
            <a:off x="7049992" y="3125115"/>
            <a:ext cx="1920520" cy="1134183"/>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nchorCtr="0"/>
          <a:lstStyle/>
          <a:p>
            <a:pPr algn="ctr"/>
            <a:r>
              <a:rPr lang="en-US" dirty="0"/>
              <a:t>End-to-End</a:t>
            </a:r>
          </a:p>
        </p:txBody>
      </p:sp>
    </p:spTree>
    <p:extLst>
      <p:ext uri="{BB962C8B-B14F-4D97-AF65-F5344CB8AC3E}">
        <p14:creationId xmlns:p14="http://schemas.microsoft.com/office/powerpoint/2010/main" val="187494019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4914265"/>
          </a:xfrm>
        </p:spPr>
        <p:txBody>
          <a:bodyPr/>
          <a:lstStyle/>
          <a:p>
            <a:r>
              <a:rPr lang="en-US" dirty="0"/>
              <a:t>Test components </a:t>
            </a:r>
            <a:r>
              <a:rPr lang="en-US" b="1" u="sng" dirty="0"/>
              <a:t>in isolation</a:t>
            </a:r>
            <a:r>
              <a:rPr lang="en-US" dirty="0"/>
              <a:t>, without external resources (e.g. file system, database, API endpoints)</a:t>
            </a:r>
          </a:p>
        </p:txBody>
      </p:sp>
      <p:sp>
        <p:nvSpPr>
          <p:cNvPr id="3" name="Title 2"/>
          <p:cNvSpPr>
            <a:spLocks noGrp="1"/>
          </p:cNvSpPr>
          <p:nvPr>
            <p:ph type="title"/>
          </p:nvPr>
        </p:nvSpPr>
        <p:spPr>
          <a:solidFill>
            <a:schemeClr val="accent2">
              <a:lumMod val="75000"/>
            </a:schemeClr>
          </a:solidFill>
        </p:spPr>
        <p:txBody>
          <a:bodyPr>
            <a:normAutofit/>
          </a:bodyPr>
          <a:lstStyle/>
          <a:p>
            <a:r>
              <a:rPr lang="en-US" sz="3600" dirty="0"/>
              <a:t>Unit Tests</a:t>
            </a:r>
          </a:p>
        </p:txBody>
      </p:sp>
    </p:spTree>
    <p:extLst>
      <p:ext uri="{BB962C8B-B14F-4D97-AF65-F5344CB8AC3E}">
        <p14:creationId xmlns:p14="http://schemas.microsoft.com/office/powerpoint/2010/main" val="7555863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4914265"/>
          </a:xfrm>
        </p:spPr>
        <p:txBody>
          <a:bodyPr/>
          <a:lstStyle/>
          <a:p>
            <a:r>
              <a:rPr lang="en-US" dirty="0"/>
              <a:t>In Angular world this means testing your Component in isolation without its Template and any other resources that touch external resources (e.g. file system, database, API endpoints)</a:t>
            </a:r>
          </a:p>
          <a:p>
            <a:endParaRPr lang="en-US" dirty="0"/>
          </a:p>
        </p:txBody>
      </p:sp>
      <p:sp>
        <p:nvSpPr>
          <p:cNvPr id="3" name="Title 2"/>
          <p:cNvSpPr>
            <a:spLocks noGrp="1"/>
          </p:cNvSpPr>
          <p:nvPr>
            <p:ph type="title"/>
          </p:nvPr>
        </p:nvSpPr>
        <p:spPr>
          <a:solidFill>
            <a:schemeClr val="accent2">
              <a:lumMod val="75000"/>
            </a:schemeClr>
          </a:solidFill>
        </p:spPr>
        <p:txBody>
          <a:bodyPr>
            <a:normAutofit/>
          </a:bodyPr>
          <a:lstStyle/>
          <a:p>
            <a:r>
              <a:rPr lang="en-US" sz="3600" dirty="0"/>
              <a:t>Unit Tests</a:t>
            </a:r>
          </a:p>
        </p:txBody>
      </p:sp>
    </p:spTree>
    <p:extLst>
      <p:ext uri="{BB962C8B-B14F-4D97-AF65-F5344CB8AC3E}">
        <p14:creationId xmlns:p14="http://schemas.microsoft.com/office/powerpoint/2010/main" val="146270170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sz="3600" dirty="0"/>
              <a:t>Unit Tests</a:t>
            </a:r>
          </a:p>
        </p:txBody>
      </p:sp>
      <p:sp>
        <p:nvSpPr>
          <p:cNvPr id="4" name="Rectangle 3">
            <a:extLst>
              <a:ext uri="{FF2B5EF4-FFF2-40B4-BE49-F238E27FC236}">
                <a16:creationId xmlns:a16="http://schemas.microsoft.com/office/drawing/2014/main" id="{E872082F-2F83-4AB2-9F05-2CE563894436}"/>
              </a:ext>
            </a:extLst>
          </p:cNvPr>
          <p:cNvSpPr/>
          <p:nvPr/>
        </p:nvSpPr>
        <p:spPr>
          <a:xfrm>
            <a:off x="463450" y="3272073"/>
            <a:ext cx="1920520" cy="1134183"/>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Component</a:t>
            </a:r>
          </a:p>
        </p:txBody>
      </p:sp>
      <p:sp>
        <p:nvSpPr>
          <p:cNvPr id="5" name="Rectangle 4">
            <a:extLst>
              <a:ext uri="{FF2B5EF4-FFF2-40B4-BE49-F238E27FC236}">
                <a16:creationId xmlns:a16="http://schemas.microsoft.com/office/drawing/2014/main" id="{EBF9FEB1-A058-49E4-808A-205F01A46193}"/>
              </a:ext>
            </a:extLst>
          </p:cNvPr>
          <p:cNvSpPr/>
          <p:nvPr/>
        </p:nvSpPr>
        <p:spPr>
          <a:xfrm>
            <a:off x="3586421" y="3272072"/>
            <a:ext cx="1920520" cy="1134183"/>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Template</a:t>
            </a:r>
          </a:p>
        </p:txBody>
      </p:sp>
      <p:cxnSp>
        <p:nvCxnSpPr>
          <p:cNvPr id="7" name="Straight Arrow Connector 6">
            <a:extLst>
              <a:ext uri="{FF2B5EF4-FFF2-40B4-BE49-F238E27FC236}">
                <a16:creationId xmlns:a16="http://schemas.microsoft.com/office/drawing/2014/main" id="{EEA17BDA-BC7A-4D1E-A050-8CC5453FC6DE}"/>
              </a:ext>
            </a:extLst>
          </p:cNvPr>
          <p:cNvCxnSpPr>
            <a:stCxn id="4" idx="3"/>
            <a:endCxn id="5" idx="1"/>
          </p:cNvCxnSpPr>
          <p:nvPr/>
        </p:nvCxnSpPr>
        <p:spPr>
          <a:xfrm flipV="1">
            <a:off x="2383970" y="3839164"/>
            <a:ext cx="1202451" cy="1"/>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81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sz="3600" dirty="0"/>
              <a:t>Unit Tests</a:t>
            </a:r>
          </a:p>
        </p:txBody>
      </p:sp>
      <p:sp>
        <p:nvSpPr>
          <p:cNvPr id="4" name="Rectangle 3">
            <a:extLst>
              <a:ext uri="{FF2B5EF4-FFF2-40B4-BE49-F238E27FC236}">
                <a16:creationId xmlns:a16="http://schemas.microsoft.com/office/drawing/2014/main" id="{E872082F-2F83-4AB2-9F05-2CE563894436}"/>
              </a:ext>
            </a:extLst>
          </p:cNvPr>
          <p:cNvSpPr/>
          <p:nvPr/>
        </p:nvSpPr>
        <p:spPr>
          <a:xfrm>
            <a:off x="463450" y="3272073"/>
            <a:ext cx="1920520" cy="1134183"/>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Component</a:t>
            </a:r>
          </a:p>
        </p:txBody>
      </p:sp>
      <p:sp>
        <p:nvSpPr>
          <p:cNvPr id="5" name="Rectangle 4">
            <a:extLst>
              <a:ext uri="{FF2B5EF4-FFF2-40B4-BE49-F238E27FC236}">
                <a16:creationId xmlns:a16="http://schemas.microsoft.com/office/drawing/2014/main" id="{EBF9FEB1-A058-49E4-808A-205F01A46193}"/>
              </a:ext>
            </a:extLst>
          </p:cNvPr>
          <p:cNvSpPr/>
          <p:nvPr/>
        </p:nvSpPr>
        <p:spPr>
          <a:xfrm>
            <a:off x="4027292" y="1892308"/>
            <a:ext cx="1920520" cy="1134183"/>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a:t>
            </a:r>
          </a:p>
        </p:txBody>
      </p:sp>
      <p:cxnSp>
        <p:nvCxnSpPr>
          <p:cNvPr id="7" name="Straight Arrow Connector 6">
            <a:extLst>
              <a:ext uri="{FF2B5EF4-FFF2-40B4-BE49-F238E27FC236}">
                <a16:creationId xmlns:a16="http://schemas.microsoft.com/office/drawing/2014/main" id="{EEA17BDA-BC7A-4D1E-A050-8CC5453FC6DE}"/>
              </a:ext>
            </a:extLst>
          </p:cNvPr>
          <p:cNvCxnSpPr>
            <a:stCxn id="4" idx="3"/>
            <a:endCxn id="5" idx="1"/>
          </p:cNvCxnSpPr>
          <p:nvPr/>
        </p:nvCxnSpPr>
        <p:spPr>
          <a:xfrm flipV="1">
            <a:off x="2383970" y="2459400"/>
            <a:ext cx="1643322" cy="1379765"/>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B4A333-5265-4185-8C5A-A504FCA7CF25}"/>
              </a:ext>
            </a:extLst>
          </p:cNvPr>
          <p:cNvSpPr/>
          <p:nvPr/>
        </p:nvSpPr>
        <p:spPr>
          <a:xfrm>
            <a:off x="4027292" y="4293586"/>
            <a:ext cx="1920520" cy="1134183"/>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Router</a:t>
            </a:r>
          </a:p>
        </p:txBody>
      </p:sp>
      <p:cxnSp>
        <p:nvCxnSpPr>
          <p:cNvPr id="9" name="Straight Arrow Connector 8">
            <a:extLst>
              <a:ext uri="{FF2B5EF4-FFF2-40B4-BE49-F238E27FC236}">
                <a16:creationId xmlns:a16="http://schemas.microsoft.com/office/drawing/2014/main" id="{4BE73011-4AE1-4C70-B40E-3AC79F3974F6}"/>
              </a:ext>
            </a:extLst>
          </p:cNvPr>
          <p:cNvCxnSpPr>
            <a:cxnSpLocks/>
            <a:stCxn id="4" idx="3"/>
            <a:endCxn id="8" idx="1"/>
          </p:cNvCxnSpPr>
          <p:nvPr/>
        </p:nvCxnSpPr>
        <p:spPr>
          <a:xfrm>
            <a:off x="2383970" y="3839165"/>
            <a:ext cx="1643322" cy="1021513"/>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2732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sz="3600" dirty="0"/>
              <a:t>Unit Tests</a:t>
            </a:r>
          </a:p>
        </p:txBody>
      </p:sp>
      <p:sp>
        <p:nvSpPr>
          <p:cNvPr id="4" name="Rectangle 3">
            <a:extLst>
              <a:ext uri="{FF2B5EF4-FFF2-40B4-BE49-F238E27FC236}">
                <a16:creationId xmlns:a16="http://schemas.microsoft.com/office/drawing/2014/main" id="{E872082F-2F83-4AB2-9F05-2CE563894436}"/>
              </a:ext>
            </a:extLst>
          </p:cNvPr>
          <p:cNvSpPr/>
          <p:nvPr/>
        </p:nvSpPr>
        <p:spPr>
          <a:xfrm>
            <a:off x="463450" y="3272073"/>
            <a:ext cx="1920520" cy="1134183"/>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Component</a:t>
            </a:r>
          </a:p>
        </p:txBody>
      </p:sp>
      <p:sp>
        <p:nvSpPr>
          <p:cNvPr id="5" name="Rectangle 4">
            <a:extLst>
              <a:ext uri="{FF2B5EF4-FFF2-40B4-BE49-F238E27FC236}">
                <a16:creationId xmlns:a16="http://schemas.microsoft.com/office/drawing/2014/main" id="{EBF9FEB1-A058-49E4-808A-205F01A46193}"/>
              </a:ext>
            </a:extLst>
          </p:cNvPr>
          <p:cNvSpPr/>
          <p:nvPr/>
        </p:nvSpPr>
        <p:spPr>
          <a:xfrm>
            <a:off x="4027292" y="1892308"/>
            <a:ext cx="1920520" cy="1134183"/>
          </a:xfrm>
          <a:prstGeom prst="rect">
            <a:avLst/>
          </a:prstGeom>
          <a:solidFill>
            <a:schemeClr val="accent1">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FakeService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EEA17BDA-BC7A-4D1E-A050-8CC5453FC6DE}"/>
              </a:ext>
            </a:extLst>
          </p:cNvPr>
          <p:cNvCxnSpPr>
            <a:stCxn id="4" idx="3"/>
            <a:endCxn id="5" idx="1"/>
          </p:cNvCxnSpPr>
          <p:nvPr/>
        </p:nvCxnSpPr>
        <p:spPr>
          <a:xfrm flipV="1">
            <a:off x="2383970" y="2459400"/>
            <a:ext cx="1643322" cy="1379765"/>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B4A333-5265-4185-8C5A-A504FCA7CF25}"/>
              </a:ext>
            </a:extLst>
          </p:cNvPr>
          <p:cNvSpPr/>
          <p:nvPr/>
        </p:nvSpPr>
        <p:spPr>
          <a:xfrm>
            <a:off x="4027292" y="4293586"/>
            <a:ext cx="1920520" cy="1134183"/>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Router</a:t>
            </a:r>
          </a:p>
        </p:txBody>
      </p:sp>
      <p:cxnSp>
        <p:nvCxnSpPr>
          <p:cNvPr id="9" name="Straight Arrow Connector 8">
            <a:extLst>
              <a:ext uri="{FF2B5EF4-FFF2-40B4-BE49-F238E27FC236}">
                <a16:creationId xmlns:a16="http://schemas.microsoft.com/office/drawing/2014/main" id="{4BE73011-4AE1-4C70-B40E-3AC79F3974F6}"/>
              </a:ext>
            </a:extLst>
          </p:cNvPr>
          <p:cNvCxnSpPr>
            <a:cxnSpLocks/>
            <a:stCxn id="4" idx="3"/>
            <a:endCxn id="8" idx="1"/>
          </p:cNvCxnSpPr>
          <p:nvPr/>
        </p:nvCxnSpPr>
        <p:spPr>
          <a:xfrm>
            <a:off x="2383970" y="3839165"/>
            <a:ext cx="1643322" cy="1021513"/>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83330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sz="3600" dirty="0"/>
              <a:t>Unit Tests</a:t>
            </a:r>
          </a:p>
        </p:txBody>
      </p:sp>
      <p:sp>
        <p:nvSpPr>
          <p:cNvPr id="4" name="Rectangle 3">
            <a:extLst>
              <a:ext uri="{FF2B5EF4-FFF2-40B4-BE49-F238E27FC236}">
                <a16:creationId xmlns:a16="http://schemas.microsoft.com/office/drawing/2014/main" id="{E872082F-2F83-4AB2-9F05-2CE563894436}"/>
              </a:ext>
            </a:extLst>
          </p:cNvPr>
          <p:cNvSpPr/>
          <p:nvPr/>
        </p:nvSpPr>
        <p:spPr>
          <a:xfrm>
            <a:off x="463450" y="3272073"/>
            <a:ext cx="1920520" cy="1134183"/>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Component</a:t>
            </a:r>
          </a:p>
        </p:txBody>
      </p:sp>
      <p:sp>
        <p:nvSpPr>
          <p:cNvPr id="5" name="Rectangle 4">
            <a:extLst>
              <a:ext uri="{FF2B5EF4-FFF2-40B4-BE49-F238E27FC236}">
                <a16:creationId xmlns:a16="http://schemas.microsoft.com/office/drawing/2014/main" id="{EBF9FEB1-A058-49E4-808A-205F01A46193}"/>
              </a:ext>
            </a:extLst>
          </p:cNvPr>
          <p:cNvSpPr/>
          <p:nvPr/>
        </p:nvSpPr>
        <p:spPr>
          <a:xfrm>
            <a:off x="4027292" y="1892308"/>
            <a:ext cx="1920520" cy="1134183"/>
          </a:xfrm>
          <a:prstGeom prst="rect">
            <a:avLst/>
          </a:prstGeom>
          <a:solidFill>
            <a:schemeClr val="accent1">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FakeService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EEA17BDA-BC7A-4D1E-A050-8CC5453FC6DE}"/>
              </a:ext>
            </a:extLst>
          </p:cNvPr>
          <p:cNvCxnSpPr>
            <a:stCxn id="4" idx="3"/>
            <a:endCxn id="5" idx="1"/>
          </p:cNvCxnSpPr>
          <p:nvPr/>
        </p:nvCxnSpPr>
        <p:spPr>
          <a:xfrm flipV="1">
            <a:off x="2383970" y="2459400"/>
            <a:ext cx="1643322" cy="1379765"/>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B4A333-5265-4185-8C5A-A504FCA7CF25}"/>
              </a:ext>
            </a:extLst>
          </p:cNvPr>
          <p:cNvSpPr/>
          <p:nvPr/>
        </p:nvSpPr>
        <p:spPr>
          <a:xfrm>
            <a:off x="4027292" y="4293586"/>
            <a:ext cx="1920520" cy="1134183"/>
          </a:xfrm>
          <a:prstGeom prst="rect">
            <a:avLst/>
          </a:prstGeom>
          <a:solidFill>
            <a:schemeClr val="accent1">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FakeRouter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4BE73011-4AE1-4C70-B40E-3AC79F3974F6}"/>
              </a:ext>
            </a:extLst>
          </p:cNvPr>
          <p:cNvCxnSpPr>
            <a:cxnSpLocks/>
            <a:stCxn id="4" idx="3"/>
            <a:endCxn id="8" idx="1"/>
          </p:cNvCxnSpPr>
          <p:nvPr/>
        </p:nvCxnSpPr>
        <p:spPr>
          <a:xfrm>
            <a:off x="2383970" y="3839165"/>
            <a:ext cx="1643322" cy="1021513"/>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0556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4914265"/>
          </a:xfrm>
        </p:spPr>
        <p:txBody>
          <a:bodyPr/>
          <a:lstStyle/>
          <a:p>
            <a:r>
              <a:rPr lang="en-US" dirty="0"/>
              <a:t>Easiest to write</a:t>
            </a:r>
          </a:p>
          <a:p>
            <a:r>
              <a:rPr lang="en-US" dirty="0"/>
              <a:t>Fast</a:t>
            </a:r>
          </a:p>
          <a:p>
            <a:r>
              <a:rPr lang="en-US" dirty="0"/>
              <a:t>Doesn’t give us much confidence</a:t>
            </a:r>
          </a:p>
        </p:txBody>
      </p:sp>
      <p:sp>
        <p:nvSpPr>
          <p:cNvPr id="3" name="Title 2"/>
          <p:cNvSpPr>
            <a:spLocks noGrp="1"/>
          </p:cNvSpPr>
          <p:nvPr>
            <p:ph type="title"/>
          </p:nvPr>
        </p:nvSpPr>
        <p:spPr>
          <a:solidFill>
            <a:schemeClr val="accent2">
              <a:lumMod val="75000"/>
            </a:schemeClr>
          </a:solidFill>
        </p:spPr>
        <p:txBody>
          <a:bodyPr>
            <a:normAutofit/>
          </a:bodyPr>
          <a:lstStyle/>
          <a:p>
            <a:r>
              <a:rPr lang="en-US" sz="3600" dirty="0"/>
              <a:t>Unit Tests</a:t>
            </a:r>
          </a:p>
        </p:txBody>
      </p:sp>
    </p:spTree>
    <p:extLst>
      <p:ext uri="{BB962C8B-B14F-4D97-AF65-F5344CB8AC3E}">
        <p14:creationId xmlns:p14="http://schemas.microsoft.com/office/powerpoint/2010/main" val="23693375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sz="3600" dirty="0"/>
              <a:t>Unit Tests</a:t>
            </a:r>
          </a:p>
        </p:txBody>
      </p:sp>
      <p:pic>
        <p:nvPicPr>
          <p:cNvPr id="4" name="Picture 3">
            <a:extLst>
              <a:ext uri="{FF2B5EF4-FFF2-40B4-BE49-F238E27FC236}">
                <a16:creationId xmlns:a16="http://schemas.microsoft.com/office/drawing/2014/main" id="{9A9CBE08-4EFA-495E-B3D5-4B6D18DAB84F}"/>
              </a:ext>
            </a:extLst>
          </p:cNvPr>
          <p:cNvPicPr>
            <a:picLocks noChangeAspect="1"/>
          </p:cNvPicPr>
          <p:nvPr/>
        </p:nvPicPr>
        <p:blipFill>
          <a:blip r:embed="rId3"/>
          <a:stretch>
            <a:fillRect/>
          </a:stretch>
        </p:blipFill>
        <p:spPr>
          <a:xfrm>
            <a:off x="1142934" y="1445077"/>
            <a:ext cx="9783601" cy="3227449"/>
          </a:xfrm>
          <a:prstGeom prst="rect">
            <a:avLst/>
          </a:prstGeom>
        </p:spPr>
      </p:pic>
      <p:sp>
        <p:nvSpPr>
          <p:cNvPr id="7" name="Rectangle 6">
            <a:extLst>
              <a:ext uri="{FF2B5EF4-FFF2-40B4-BE49-F238E27FC236}">
                <a16:creationId xmlns:a16="http://schemas.microsoft.com/office/drawing/2014/main" id="{EBFBDBFB-732C-4785-B664-21218E60B2ED}"/>
              </a:ext>
            </a:extLst>
          </p:cNvPr>
          <p:cNvSpPr/>
          <p:nvPr/>
        </p:nvSpPr>
        <p:spPr>
          <a:xfrm>
            <a:off x="2096308" y="4882528"/>
            <a:ext cx="7553878" cy="1910158"/>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nchorCtr="0"/>
          <a:lstStyle/>
          <a:p>
            <a:pPr algn="ctr"/>
            <a:r>
              <a:rPr lang="en-US" dirty="0"/>
              <a:t>We can think about the component as a simple Typescript class that can be tested in isolation</a:t>
            </a:r>
          </a:p>
          <a:p>
            <a:pPr algn="ctr"/>
            <a:endParaRPr lang="en-US" dirty="0"/>
          </a:p>
          <a:p>
            <a:pPr algn="ctr"/>
            <a:r>
              <a:rPr lang="en-US" dirty="0"/>
              <a:t>For example we can test if the value of the </a:t>
            </a:r>
            <a:r>
              <a:rPr lang="en-US" dirty="0" err="1"/>
              <a:t>totalVotes</a:t>
            </a:r>
            <a:r>
              <a:rPr lang="en-US" dirty="0"/>
              <a:t> increases when the </a:t>
            </a:r>
            <a:r>
              <a:rPr lang="en-US" dirty="0" err="1"/>
              <a:t>upVote</a:t>
            </a:r>
            <a:r>
              <a:rPr lang="en-US" dirty="0"/>
              <a:t> is triggered</a:t>
            </a:r>
          </a:p>
          <a:p>
            <a:pPr algn="ctr"/>
            <a:endParaRPr lang="en-US" dirty="0"/>
          </a:p>
          <a:p>
            <a:pPr algn="ctr"/>
            <a:r>
              <a:rPr lang="en-US" dirty="0"/>
              <a:t>We don’t care that it has a Template</a:t>
            </a:r>
          </a:p>
        </p:txBody>
      </p:sp>
    </p:spTree>
    <p:extLst>
      <p:ext uri="{BB962C8B-B14F-4D97-AF65-F5344CB8AC3E}">
        <p14:creationId xmlns:p14="http://schemas.microsoft.com/office/powerpoint/2010/main" val="1209487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lstStyle/>
          <a:p>
            <a:r>
              <a:rPr lang="en-US" dirty="0"/>
              <a:t>What Does An Angular Module look Like?</a:t>
            </a:r>
          </a:p>
        </p:txBody>
      </p:sp>
      <p:pic>
        <p:nvPicPr>
          <p:cNvPr id="5" name="Picture 4"/>
          <p:cNvPicPr>
            <a:picLocks noChangeAspect="1"/>
          </p:cNvPicPr>
          <p:nvPr/>
        </p:nvPicPr>
        <p:blipFill>
          <a:blip r:embed="rId3"/>
          <a:stretch>
            <a:fillRect/>
          </a:stretch>
        </p:blipFill>
        <p:spPr>
          <a:xfrm>
            <a:off x="2628900" y="2149475"/>
            <a:ext cx="6934200" cy="3467100"/>
          </a:xfrm>
          <a:prstGeom prst="rect">
            <a:avLst/>
          </a:prstGeom>
        </p:spPr>
      </p:pic>
      <p:sp>
        <p:nvSpPr>
          <p:cNvPr id="7" name="Rectangular Callout 3"/>
          <p:cNvSpPr/>
          <p:nvPr/>
        </p:nvSpPr>
        <p:spPr>
          <a:xfrm>
            <a:off x="335280" y="1801423"/>
            <a:ext cx="1757956" cy="1774044"/>
          </a:xfrm>
          <a:prstGeom prst="wedgeRectCallout">
            <a:avLst>
              <a:gd name="adj1" fmla="val 106301"/>
              <a:gd name="adj2" fmla="val 44807"/>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a:r>
              <a:rPr lang="en-US" dirty="0">
                <a:solidFill>
                  <a:prstClr val="white"/>
                </a:solidFill>
              </a:rPr>
              <a:t>@NgModule annotation is what actually defines the module</a:t>
            </a:r>
            <a:endParaRPr lang="en-US" sz="1400" dirty="0"/>
          </a:p>
        </p:txBody>
      </p:sp>
      <p:sp>
        <p:nvSpPr>
          <p:cNvPr id="9" name="Rectangular Callout 3"/>
          <p:cNvSpPr/>
          <p:nvPr/>
        </p:nvSpPr>
        <p:spPr>
          <a:xfrm>
            <a:off x="335280" y="4056395"/>
            <a:ext cx="1757956" cy="2410110"/>
          </a:xfrm>
          <a:prstGeom prst="wedgeRectCallout">
            <a:avLst>
              <a:gd name="adj1" fmla="val 114399"/>
              <a:gd name="adj2" fmla="val -45158"/>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a:r>
              <a:rPr lang="en-US" dirty="0">
                <a:solidFill>
                  <a:prstClr val="white"/>
                </a:solidFill>
              </a:rPr>
              <a:t>We can import other modules by listing them in the imports array</a:t>
            </a:r>
          </a:p>
        </p:txBody>
      </p:sp>
      <p:sp>
        <p:nvSpPr>
          <p:cNvPr id="11" name="Rectangular Callout 3"/>
          <p:cNvSpPr/>
          <p:nvPr/>
        </p:nvSpPr>
        <p:spPr>
          <a:xfrm>
            <a:off x="9830932" y="1515787"/>
            <a:ext cx="1757956" cy="2651030"/>
          </a:xfrm>
          <a:prstGeom prst="wedgeRectCallout">
            <a:avLst>
              <a:gd name="adj1" fmla="val -378342"/>
              <a:gd name="adj2" fmla="val 31903"/>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a:r>
              <a:rPr lang="en-US" dirty="0">
                <a:solidFill>
                  <a:prstClr val="white"/>
                </a:solidFill>
              </a:rPr>
              <a:t>We can list the components, directives and pipes that are part of the module in the declarations array</a:t>
            </a:r>
            <a:endParaRPr lang="en-US" sz="1400" dirty="0"/>
          </a:p>
        </p:txBody>
      </p:sp>
      <p:sp>
        <p:nvSpPr>
          <p:cNvPr id="12" name="Rectangular Callout 3"/>
          <p:cNvSpPr/>
          <p:nvPr/>
        </p:nvSpPr>
        <p:spPr>
          <a:xfrm>
            <a:off x="9830932" y="4537323"/>
            <a:ext cx="1757956" cy="1774044"/>
          </a:xfrm>
          <a:prstGeom prst="wedgeRectCallout">
            <a:avLst>
              <a:gd name="adj1" fmla="val -385193"/>
              <a:gd name="adj2" fmla="val -57662"/>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a:r>
              <a:rPr lang="en-US" dirty="0">
                <a:solidFill>
                  <a:prstClr val="white"/>
                </a:solidFill>
              </a:rPr>
              <a:t>We can list the services that are part of the module in the providers array</a:t>
            </a:r>
            <a:endParaRPr lang="en-US" sz="1400" dirty="0"/>
          </a:p>
        </p:txBody>
      </p:sp>
    </p:spTree>
    <p:extLst>
      <p:ext uri="{BB962C8B-B14F-4D97-AF65-F5344CB8AC3E}">
        <p14:creationId xmlns:p14="http://schemas.microsoft.com/office/powerpoint/2010/main" val="292373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2"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sz="3600" dirty="0"/>
              <a:t>Unit Tests</a:t>
            </a:r>
          </a:p>
        </p:txBody>
      </p:sp>
      <p:pic>
        <p:nvPicPr>
          <p:cNvPr id="4" name="Picture 3">
            <a:extLst>
              <a:ext uri="{FF2B5EF4-FFF2-40B4-BE49-F238E27FC236}">
                <a16:creationId xmlns:a16="http://schemas.microsoft.com/office/drawing/2014/main" id="{9A9CBE08-4EFA-495E-B3D5-4B6D18DAB84F}"/>
              </a:ext>
            </a:extLst>
          </p:cNvPr>
          <p:cNvPicPr>
            <a:picLocks noChangeAspect="1"/>
          </p:cNvPicPr>
          <p:nvPr/>
        </p:nvPicPr>
        <p:blipFill>
          <a:blip r:embed="rId3"/>
          <a:stretch>
            <a:fillRect/>
          </a:stretch>
        </p:blipFill>
        <p:spPr>
          <a:xfrm>
            <a:off x="1142934" y="1445077"/>
            <a:ext cx="9783601" cy="3227449"/>
          </a:xfrm>
          <a:prstGeom prst="rect">
            <a:avLst/>
          </a:prstGeom>
        </p:spPr>
      </p:pic>
      <p:sp>
        <p:nvSpPr>
          <p:cNvPr id="7" name="Rectangle 6">
            <a:extLst>
              <a:ext uri="{FF2B5EF4-FFF2-40B4-BE49-F238E27FC236}">
                <a16:creationId xmlns:a16="http://schemas.microsoft.com/office/drawing/2014/main" id="{EBFBDBFB-732C-4785-B664-21218E60B2ED}"/>
              </a:ext>
            </a:extLst>
          </p:cNvPr>
          <p:cNvSpPr/>
          <p:nvPr/>
        </p:nvSpPr>
        <p:spPr>
          <a:xfrm>
            <a:off x="2096308" y="4882528"/>
            <a:ext cx="7553878" cy="1910158"/>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downside of unit testing in this case though is that if there is a problem in the bindings of this component we will not know until runtime</a:t>
            </a:r>
          </a:p>
        </p:txBody>
      </p:sp>
      <p:cxnSp>
        <p:nvCxnSpPr>
          <p:cNvPr id="5" name="Straight Arrow Connector 4">
            <a:extLst>
              <a:ext uri="{FF2B5EF4-FFF2-40B4-BE49-F238E27FC236}">
                <a16:creationId xmlns:a16="http://schemas.microsoft.com/office/drawing/2014/main" id="{34BD4233-CBB9-4E19-AF7E-EBE2E64AE1AC}"/>
              </a:ext>
            </a:extLst>
          </p:cNvPr>
          <p:cNvCxnSpPr>
            <a:cxnSpLocks/>
            <a:stCxn id="7" idx="0"/>
          </p:cNvCxnSpPr>
          <p:nvPr/>
        </p:nvCxnSpPr>
        <p:spPr>
          <a:xfrm flipV="1">
            <a:off x="5873247" y="2914650"/>
            <a:ext cx="2519639" cy="196787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8798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sz="3600" dirty="0"/>
              <a:t>Unit Tests</a:t>
            </a:r>
          </a:p>
        </p:txBody>
      </p:sp>
      <p:sp>
        <p:nvSpPr>
          <p:cNvPr id="7" name="Rectangle 6">
            <a:extLst>
              <a:ext uri="{FF2B5EF4-FFF2-40B4-BE49-F238E27FC236}">
                <a16:creationId xmlns:a16="http://schemas.microsoft.com/office/drawing/2014/main" id="{EBFBDBFB-732C-4785-B664-21218E60B2ED}"/>
              </a:ext>
            </a:extLst>
          </p:cNvPr>
          <p:cNvSpPr/>
          <p:nvPr/>
        </p:nvSpPr>
        <p:spPr>
          <a:xfrm>
            <a:off x="2096308" y="4882528"/>
            <a:ext cx="7553878" cy="1910158"/>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For example if you forget to bind the click event of this button to the upload method then the component won’t function properly</a:t>
            </a:r>
          </a:p>
        </p:txBody>
      </p:sp>
      <p:grpSp>
        <p:nvGrpSpPr>
          <p:cNvPr id="8" name="Group 7">
            <a:extLst>
              <a:ext uri="{FF2B5EF4-FFF2-40B4-BE49-F238E27FC236}">
                <a16:creationId xmlns:a16="http://schemas.microsoft.com/office/drawing/2014/main" id="{AB40F6C8-EE78-4B4C-A286-F73884B726D8}"/>
              </a:ext>
            </a:extLst>
          </p:cNvPr>
          <p:cNvGrpSpPr/>
          <p:nvPr/>
        </p:nvGrpSpPr>
        <p:grpSpPr>
          <a:xfrm>
            <a:off x="1142934" y="1445077"/>
            <a:ext cx="9783601" cy="3227449"/>
            <a:chOff x="1142934" y="1445077"/>
            <a:chExt cx="9783601" cy="3227449"/>
          </a:xfrm>
        </p:grpSpPr>
        <p:pic>
          <p:nvPicPr>
            <p:cNvPr id="4" name="Picture 3">
              <a:extLst>
                <a:ext uri="{FF2B5EF4-FFF2-40B4-BE49-F238E27FC236}">
                  <a16:creationId xmlns:a16="http://schemas.microsoft.com/office/drawing/2014/main" id="{9A9CBE08-4EFA-495E-B3D5-4B6D18DAB84F}"/>
                </a:ext>
              </a:extLst>
            </p:cNvPr>
            <p:cNvPicPr>
              <a:picLocks noChangeAspect="1"/>
            </p:cNvPicPr>
            <p:nvPr/>
          </p:nvPicPr>
          <p:blipFill>
            <a:blip r:embed="rId3"/>
            <a:stretch>
              <a:fillRect/>
            </a:stretch>
          </p:blipFill>
          <p:spPr>
            <a:xfrm>
              <a:off x="1142934" y="1445077"/>
              <a:ext cx="9783601" cy="3227449"/>
            </a:xfrm>
            <a:prstGeom prst="rect">
              <a:avLst/>
            </a:prstGeom>
          </p:spPr>
        </p:pic>
        <p:sp>
          <p:nvSpPr>
            <p:cNvPr id="6" name="Rectangle 5">
              <a:extLst>
                <a:ext uri="{FF2B5EF4-FFF2-40B4-BE49-F238E27FC236}">
                  <a16:creationId xmlns:a16="http://schemas.microsoft.com/office/drawing/2014/main" id="{0BF2A9C6-6D19-4ABC-9CAD-4C5DA89AFF06}"/>
                </a:ext>
              </a:extLst>
            </p:cNvPr>
            <p:cNvSpPr/>
            <p:nvPr/>
          </p:nvSpPr>
          <p:spPr>
            <a:xfrm>
              <a:off x="8074479" y="2620736"/>
              <a:ext cx="2367642" cy="408214"/>
            </a:xfrm>
            <a:prstGeom prst="rect">
              <a:avLst/>
            </a:prstGeom>
            <a:solidFill>
              <a:srgbClr val="303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0303F"/>
                </a:solidFill>
              </a:endParaRPr>
            </a:p>
          </p:txBody>
        </p:sp>
      </p:grpSp>
    </p:spTree>
    <p:extLst>
      <p:ext uri="{BB962C8B-B14F-4D97-AF65-F5344CB8AC3E}">
        <p14:creationId xmlns:p14="http://schemas.microsoft.com/office/powerpoint/2010/main" val="20366448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4914265"/>
          </a:xfrm>
        </p:spPr>
        <p:txBody>
          <a:bodyPr/>
          <a:lstStyle/>
          <a:p>
            <a:r>
              <a:rPr lang="en-US" dirty="0"/>
              <a:t>Test the entire application as a whole</a:t>
            </a:r>
          </a:p>
          <a:p>
            <a:pPr lvl="1"/>
            <a:r>
              <a:rPr lang="en-US" dirty="0"/>
              <a:t>We simulate a real user</a:t>
            </a:r>
          </a:p>
          <a:p>
            <a:pPr lvl="1"/>
            <a:r>
              <a:rPr lang="en-US" dirty="0"/>
              <a:t>We lunch the application in the browser</a:t>
            </a:r>
          </a:p>
          <a:p>
            <a:pPr lvl="1"/>
            <a:r>
              <a:rPr lang="en-US" dirty="0"/>
              <a:t>Navigate between pages</a:t>
            </a:r>
          </a:p>
          <a:p>
            <a:pPr lvl="1"/>
            <a:r>
              <a:rPr lang="en-US" dirty="0"/>
              <a:t>Maybe Even log in</a:t>
            </a:r>
          </a:p>
        </p:txBody>
      </p:sp>
      <p:sp>
        <p:nvSpPr>
          <p:cNvPr id="3" name="Title 2"/>
          <p:cNvSpPr>
            <a:spLocks noGrp="1"/>
          </p:cNvSpPr>
          <p:nvPr>
            <p:ph type="title"/>
          </p:nvPr>
        </p:nvSpPr>
        <p:spPr>
          <a:solidFill>
            <a:schemeClr val="accent2">
              <a:lumMod val="75000"/>
            </a:schemeClr>
          </a:solidFill>
        </p:spPr>
        <p:txBody>
          <a:bodyPr>
            <a:normAutofit/>
          </a:bodyPr>
          <a:lstStyle/>
          <a:p>
            <a:r>
              <a:rPr lang="en-US" sz="3600" dirty="0"/>
              <a:t>End-to-End Tests</a:t>
            </a:r>
          </a:p>
        </p:txBody>
      </p:sp>
    </p:spTree>
    <p:extLst>
      <p:ext uri="{BB962C8B-B14F-4D97-AF65-F5344CB8AC3E}">
        <p14:creationId xmlns:p14="http://schemas.microsoft.com/office/powerpoint/2010/main" val="21527048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4914265"/>
          </a:xfrm>
        </p:spPr>
        <p:txBody>
          <a:bodyPr/>
          <a:lstStyle/>
          <a:p>
            <a:r>
              <a:rPr lang="en-US" dirty="0"/>
              <a:t>More confidence</a:t>
            </a:r>
          </a:p>
          <a:p>
            <a:r>
              <a:rPr lang="en-US" dirty="0"/>
              <a:t>Very slow</a:t>
            </a:r>
          </a:p>
          <a:p>
            <a:pPr lvl="1"/>
            <a:r>
              <a:rPr lang="en-US" dirty="0"/>
              <a:t>Each test is going to lunch the application in the browser, navigate to the home page, then perhaps do a few clicks here and there and do something</a:t>
            </a:r>
          </a:p>
          <a:p>
            <a:r>
              <a:rPr lang="en-US" dirty="0"/>
              <a:t>Very fragile</a:t>
            </a:r>
          </a:p>
          <a:p>
            <a:pPr lvl="1"/>
            <a:r>
              <a:rPr lang="en-US" dirty="0"/>
              <a:t>A simple change in the application markup can break these tests even if the application is working properly</a:t>
            </a:r>
          </a:p>
        </p:txBody>
      </p:sp>
      <p:sp>
        <p:nvSpPr>
          <p:cNvPr id="3" name="Title 2"/>
          <p:cNvSpPr>
            <a:spLocks noGrp="1"/>
          </p:cNvSpPr>
          <p:nvPr>
            <p:ph type="title"/>
          </p:nvPr>
        </p:nvSpPr>
        <p:spPr>
          <a:solidFill>
            <a:schemeClr val="accent2">
              <a:lumMod val="75000"/>
            </a:schemeClr>
          </a:solidFill>
        </p:spPr>
        <p:txBody>
          <a:bodyPr>
            <a:normAutofit/>
          </a:bodyPr>
          <a:lstStyle/>
          <a:p>
            <a:r>
              <a:rPr lang="en-US" sz="3600" dirty="0"/>
              <a:t>End-to-End Tests</a:t>
            </a:r>
          </a:p>
        </p:txBody>
      </p:sp>
    </p:spTree>
    <p:extLst>
      <p:ext uri="{BB962C8B-B14F-4D97-AF65-F5344CB8AC3E}">
        <p14:creationId xmlns:p14="http://schemas.microsoft.com/office/powerpoint/2010/main" val="4059689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sz="3600" dirty="0"/>
              <a:t>Ideal Testing Plan</a:t>
            </a:r>
          </a:p>
        </p:txBody>
      </p:sp>
      <p:sp>
        <p:nvSpPr>
          <p:cNvPr id="6" name="Rectangle 5">
            <a:extLst>
              <a:ext uri="{FF2B5EF4-FFF2-40B4-BE49-F238E27FC236}">
                <a16:creationId xmlns:a16="http://schemas.microsoft.com/office/drawing/2014/main" id="{06392984-9A1B-47E5-8F52-28FDE49E9AEC}"/>
              </a:ext>
            </a:extLst>
          </p:cNvPr>
          <p:cNvSpPr/>
          <p:nvPr/>
        </p:nvSpPr>
        <p:spPr>
          <a:xfrm>
            <a:off x="857912" y="2554518"/>
            <a:ext cx="4653642" cy="2865665"/>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 lot of Unit</a:t>
            </a:r>
            <a:r>
              <a:rPr lang="en-US" dirty="0">
                <a:solidFill>
                  <a:prstClr val="white"/>
                </a:solidFill>
                <a:latin typeface="Calibri" panose="020F0502020204030204"/>
              </a:rPr>
              <a:t> Tests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430F10FD-20A7-476F-B3F2-BDFC06BBEDE2}"/>
              </a:ext>
            </a:extLst>
          </p:cNvPr>
          <p:cNvSpPr/>
          <p:nvPr/>
        </p:nvSpPr>
        <p:spPr>
          <a:xfrm>
            <a:off x="6868463" y="3263909"/>
            <a:ext cx="2806215" cy="1446884"/>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Calibri" panose="020F0502020204030204"/>
              </a:rPr>
              <a:t>F</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ew</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End-to-end Tests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prstClr val="white"/>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Calibri" panose="020F0502020204030204"/>
              </a:rPr>
              <a:t>Only for the key functions of the application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253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4914265"/>
          </a:xfrm>
        </p:spPr>
        <p:txBody>
          <a:bodyPr/>
          <a:lstStyle/>
          <a:p>
            <a:r>
              <a:rPr lang="en-US" dirty="0"/>
              <a:t>Unit Tests are first class citizens</a:t>
            </a:r>
          </a:p>
          <a:p>
            <a:pPr lvl="1"/>
            <a:r>
              <a:rPr lang="en-US" dirty="0"/>
              <a:t>Small functions / methods (10 lines of code or less)</a:t>
            </a:r>
          </a:p>
          <a:p>
            <a:pPr lvl="1"/>
            <a:r>
              <a:rPr lang="en-US" dirty="0"/>
              <a:t>Proper naming</a:t>
            </a:r>
          </a:p>
          <a:p>
            <a:pPr lvl="1"/>
            <a:r>
              <a:rPr lang="en-US" dirty="0"/>
              <a:t>Single responsibility</a:t>
            </a:r>
          </a:p>
        </p:txBody>
      </p:sp>
      <p:sp>
        <p:nvSpPr>
          <p:cNvPr id="3" name="Title 2"/>
          <p:cNvSpPr>
            <a:spLocks noGrp="1"/>
          </p:cNvSpPr>
          <p:nvPr>
            <p:ph type="title"/>
          </p:nvPr>
        </p:nvSpPr>
        <p:spPr>
          <a:solidFill>
            <a:schemeClr val="accent2">
              <a:lumMod val="75000"/>
            </a:schemeClr>
          </a:solidFill>
        </p:spPr>
        <p:txBody>
          <a:bodyPr>
            <a:normAutofit/>
          </a:bodyPr>
          <a:lstStyle/>
          <a:p>
            <a:r>
              <a:rPr lang="en-US" sz="3600" dirty="0"/>
              <a:t>Fundamentals of Testing</a:t>
            </a:r>
          </a:p>
        </p:txBody>
      </p:sp>
    </p:spTree>
    <p:extLst>
      <p:ext uri="{BB962C8B-B14F-4D97-AF65-F5344CB8AC3E}">
        <p14:creationId xmlns:p14="http://schemas.microsoft.com/office/powerpoint/2010/main" val="40233722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32000" y="155421"/>
            <a:ext cx="10492014" cy="6541053"/>
          </a:xfrm>
        </p:spPr>
        <p:txBody>
          <a:bodyPr/>
          <a:lstStyle/>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lgn="ctr">
              <a:buNone/>
            </a:pPr>
            <a:r>
              <a:rPr lang="en-US" sz="3200" dirty="0"/>
              <a:t>Unit Testing In Angular</a:t>
            </a:r>
          </a:p>
        </p:txBody>
      </p:sp>
      <p:sp>
        <p:nvSpPr>
          <p:cNvPr id="4" name="Title 3"/>
          <p:cNvSpPr>
            <a:spLocks noGrp="1"/>
          </p:cNvSpPr>
          <p:nvPr>
            <p:ph type="title"/>
          </p:nvPr>
        </p:nvSpPr>
        <p:spPr>
          <a:xfrm>
            <a:off x="1" y="0"/>
            <a:ext cx="2491328" cy="6857999"/>
          </a:xfrm>
          <a:solidFill>
            <a:schemeClr val="tx1">
              <a:lumMod val="50000"/>
              <a:lumOff val="50000"/>
            </a:schemeClr>
          </a:solidFill>
        </p:spPr>
        <p:txBody>
          <a:bodyPr>
            <a:normAutofit/>
          </a:bodyPr>
          <a:lstStyle/>
          <a:p>
            <a:br>
              <a:rPr lang="en-US" b="1" dirty="0"/>
            </a:br>
            <a:br>
              <a:rPr lang="en-US" b="1" dirty="0"/>
            </a:br>
            <a:r>
              <a:rPr lang="en-US" b="1" dirty="0"/>
              <a:t>Demo 5</a:t>
            </a:r>
            <a:br>
              <a:rPr lang="en-US" b="1" dirty="0"/>
            </a:br>
            <a:br>
              <a:rPr lang="en-US" dirty="0"/>
            </a:br>
            <a:endParaRPr lang="en-US" dirty="0"/>
          </a:p>
        </p:txBody>
      </p:sp>
    </p:spTree>
    <p:extLst>
      <p:ext uri="{BB962C8B-B14F-4D97-AF65-F5344CB8AC3E}">
        <p14:creationId xmlns:p14="http://schemas.microsoft.com/office/powerpoint/2010/main" val="37767744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807EB8-2D72-4D65-BF4C-3ECD440404EF}"/>
              </a:ext>
            </a:extLst>
          </p:cNvPr>
          <p:cNvSpPr>
            <a:spLocks noGrp="1"/>
          </p:cNvSpPr>
          <p:nvPr>
            <p:ph type="body" sz="quarter" idx="10"/>
          </p:nvPr>
        </p:nvSpPr>
        <p:spPr>
          <a:xfrm>
            <a:off x="335280" y="89766"/>
            <a:ext cx="11521440" cy="2010807"/>
          </a:xfrm>
        </p:spPr>
        <p:txBody>
          <a:bodyPr/>
          <a:lstStyle/>
          <a:p>
            <a:pPr marL="0" indent="0">
              <a:buNone/>
            </a:pPr>
            <a:r>
              <a:rPr lang="en-US" b="1" dirty="0"/>
              <a:t>Main concepts</a:t>
            </a:r>
          </a:p>
          <a:p>
            <a:r>
              <a:rPr lang="en-US" dirty="0"/>
              <a:t>Suites — </a:t>
            </a:r>
            <a:r>
              <a:rPr lang="en-US" b="1" i="1" dirty="0"/>
              <a:t>describe(string, function)</a:t>
            </a:r>
            <a:r>
              <a:rPr lang="en-US" i="1" dirty="0"/>
              <a:t> </a:t>
            </a:r>
            <a:r>
              <a:rPr lang="en-US" dirty="0"/>
              <a:t>functions, take a title and a function containing one or more specs.</a:t>
            </a:r>
          </a:p>
          <a:p>
            <a:r>
              <a:rPr lang="en-US" dirty="0"/>
              <a:t>Specs — </a:t>
            </a:r>
            <a:r>
              <a:rPr lang="en-US" b="1" i="1" dirty="0"/>
              <a:t>it(string, function)</a:t>
            </a:r>
            <a:r>
              <a:rPr lang="en-US" dirty="0"/>
              <a:t> functions, take a title and a function containing one or more expectations.</a:t>
            </a:r>
          </a:p>
          <a:p>
            <a:r>
              <a:rPr lang="en-US" dirty="0"/>
              <a:t>Expectations — are assertions that evaluate to </a:t>
            </a:r>
            <a:r>
              <a:rPr lang="en-US" i="1" dirty="0"/>
              <a:t>true</a:t>
            </a:r>
            <a:r>
              <a:rPr lang="en-US" dirty="0"/>
              <a:t> or </a:t>
            </a:r>
            <a:r>
              <a:rPr lang="en-US" i="1" dirty="0"/>
              <a:t>false</a:t>
            </a:r>
            <a:r>
              <a:rPr lang="en-US" dirty="0"/>
              <a:t>. Basic syntax reads </a:t>
            </a:r>
            <a:r>
              <a:rPr lang="en-US" b="1" i="1" dirty="0"/>
              <a:t>expect(actual).</a:t>
            </a:r>
            <a:r>
              <a:rPr lang="en-US" b="1" i="1" dirty="0" err="1"/>
              <a:t>toBe</a:t>
            </a:r>
            <a:r>
              <a:rPr lang="en-US" b="1" i="1" dirty="0"/>
              <a:t>(expected)</a:t>
            </a:r>
            <a:endParaRPr lang="en-US" dirty="0"/>
          </a:p>
          <a:p>
            <a:r>
              <a:rPr lang="en-US" dirty="0"/>
              <a:t>Matchers — are predefined helpers for common assertions. </a:t>
            </a:r>
            <a:r>
              <a:rPr lang="en-US" dirty="0" err="1"/>
              <a:t>Eg</a:t>
            </a:r>
            <a:r>
              <a:rPr lang="en-US" dirty="0"/>
              <a:t>: </a:t>
            </a:r>
            <a:r>
              <a:rPr lang="en-US" b="1" i="1" dirty="0" err="1"/>
              <a:t>toBe</a:t>
            </a:r>
            <a:r>
              <a:rPr lang="en-US" b="1" i="1" dirty="0"/>
              <a:t>(expected)</a:t>
            </a:r>
            <a:r>
              <a:rPr lang="en-US" dirty="0"/>
              <a:t>, </a:t>
            </a:r>
            <a:r>
              <a:rPr lang="en-US" b="1" i="1" dirty="0" err="1"/>
              <a:t>toEqual</a:t>
            </a:r>
            <a:r>
              <a:rPr lang="en-US" b="1" i="1" dirty="0"/>
              <a:t>(expected)</a:t>
            </a:r>
            <a:r>
              <a:rPr lang="en-US" dirty="0"/>
              <a:t>. Find a complete list </a:t>
            </a:r>
            <a:r>
              <a:rPr lang="en-US" dirty="0">
                <a:hlinkClick r:id="rId3"/>
              </a:rPr>
              <a:t>here</a:t>
            </a:r>
            <a:r>
              <a:rPr lang="en-US" dirty="0"/>
              <a:t>.</a:t>
            </a:r>
          </a:p>
          <a:p>
            <a:endParaRPr lang="en-US" dirty="0"/>
          </a:p>
        </p:txBody>
      </p:sp>
    </p:spTree>
    <p:extLst>
      <p:ext uri="{BB962C8B-B14F-4D97-AF65-F5344CB8AC3E}">
        <p14:creationId xmlns:p14="http://schemas.microsoft.com/office/powerpoint/2010/main" val="304169073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BC21A55-CF14-475A-8777-B325CF236FF7}"/>
              </a:ext>
            </a:extLst>
          </p:cNvPr>
          <p:cNvSpPr/>
          <p:nvPr/>
        </p:nvSpPr>
        <p:spPr>
          <a:xfrm>
            <a:off x="221673" y="341745"/>
            <a:ext cx="11748654" cy="5632311"/>
          </a:xfrm>
          <a:prstGeom prst="rect">
            <a:avLst/>
          </a:prstGeom>
        </p:spPr>
        <p:txBody>
          <a:bodyPr wrap="square">
            <a:spAutoFit/>
          </a:bodyPr>
          <a:lstStyle/>
          <a:p>
            <a:pPr lvl="0" eaLnBrk="0" fontAlgn="base" hangingPunct="0">
              <a:spcBef>
                <a:spcPct val="0"/>
              </a:spcBef>
              <a:spcAft>
                <a:spcPct val="0"/>
              </a:spcAft>
            </a:pPr>
            <a:r>
              <a:rPr lang="en-US" altLang="en-US" sz="4000" b="1" dirty="0">
                <a:solidFill>
                  <a:schemeClr val="bg1"/>
                </a:solidFill>
                <a:latin typeface="Segoe UI Light" panose="020B0502040204020203" pitchFamily="34" charset="0"/>
                <a:cs typeface="Segoe UI Light" panose="020B0502040204020203" pitchFamily="34" charset="0"/>
              </a:rPr>
              <a:t>Setup and teardown</a:t>
            </a:r>
          </a:p>
          <a:p>
            <a:pPr lvl="0" eaLnBrk="0" fontAlgn="base" hangingPunct="0">
              <a:spcBef>
                <a:spcPct val="0"/>
              </a:spcBef>
              <a:spcAft>
                <a:spcPct val="0"/>
              </a:spcAft>
            </a:pPr>
            <a:endParaRPr lang="en-US" altLang="en-US" sz="4000" b="1" dirty="0">
              <a:solidFill>
                <a:schemeClr val="bg1"/>
              </a:solidFill>
              <a:latin typeface="Segoe UI Light" panose="020B0502040204020203" pitchFamily="34" charset="0"/>
              <a:cs typeface="Segoe UI Light" panose="020B0502040204020203" pitchFamily="34" charset="0"/>
            </a:endParaRPr>
          </a:p>
          <a:p>
            <a:pPr marL="571500" lvl="0" indent="-571500" eaLnBrk="0" fontAlgn="base" hangingPunct="0">
              <a:spcBef>
                <a:spcPct val="0"/>
              </a:spcBef>
              <a:spcAft>
                <a:spcPct val="0"/>
              </a:spcAft>
              <a:buFont typeface="Arial" panose="020B0604020202020204" pitchFamily="34" charset="0"/>
              <a:buChar char="•"/>
            </a:pPr>
            <a:r>
              <a:rPr lang="en-US" altLang="en-US" sz="4000" dirty="0">
                <a:solidFill>
                  <a:schemeClr val="bg1"/>
                </a:solidFill>
                <a:latin typeface="Segoe UI Light" panose="020B0502040204020203" pitchFamily="34" charset="0"/>
                <a:cs typeface="Segoe UI Light" panose="020B0502040204020203" pitchFamily="34" charset="0"/>
              </a:rPr>
              <a:t>Jasmine offers four handlers to add our setup and teardown code: </a:t>
            </a:r>
          </a:p>
          <a:p>
            <a:pPr marL="1028700" lvl="1" indent="-571500" eaLnBrk="0" fontAlgn="base" hangingPunct="0">
              <a:spcBef>
                <a:spcPct val="0"/>
              </a:spcBef>
              <a:spcAft>
                <a:spcPct val="0"/>
              </a:spcAft>
              <a:buFont typeface="Arial" panose="020B0604020202020204" pitchFamily="34" charset="0"/>
              <a:buChar char="•"/>
            </a:pPr>
            <a:r>
              <a:rPr lang="en-US" altLang="en-US" sz="4000" dirty="0" err="1">
                <a:solidFill>
                  <a:schemeClr val="bg1"/>
                </a:solidFill>
                <a:latin typeface="Segoe UI Light" panose="020B0502040204020203" pitchFamily="34" charset="0"/>
                <a:cs typeface="Segoe UI Light" panose="020B0502040204020203" pitchFamily="34" charset="0"/>
              </a:rPr>
              <a:t>beforeEach</a:t>
            </a:r>
            <a:r>
              <a:rPr lang="en-US" altLang="en-US" sz="4000" dirty="0">
                <a:solidFill>
                  <a:schemeClr val="bg1"/>
                </a:solidFill>
                <a:latin typeface="Segoe UI Light" panose="020B0502040204020203" pitchFamily="34" charset="0"/>
                <a:cs typeface="Segoe UI Light" panose="020B0502040204020203" pitchFamily="34" charset="0"/>
              </a:rPr>
              <a:t>, </a:t>
            </a:r>
            <a:r>
              <a:rPr lang="en-US" altLang="en-US" sz="4000" dirty="0" err="1">
                <a:solidFill>
                  <a:schemeClr val="bg1"/>
                </a:solidFill>
                <a:latin typeface="Segoe UI Light" panose="020B0502040204020203" pitchFamily="34" charset="0"/>
                <a:cs typeface="Segoe UI Light" panose="020B0502040204020203" pitchFamily="34" charset="0"/>
              </a:rPr>
              <a:t>afterEach</a:t>
            </a:r>
            <a:r>
              <a:rPr lang="en-US" altLang="en-US" sz="4000" dirty="0">
                <a:solidFill>
                  <a:schemeClr val="bg1"/>
                </a:solidFill>
                <a:latin typeface="Segoe UI Light" panose="020B0502040204020203" pitchFamily="34" charset="0"/>
                <a:cs typeface="Segoe UI Light" panose="020B0502040204020203" pitchFamily="34" charset="0"/>
              </a:rPr>
              <a:t> executed for each spec</a:t>
            </a:r>
          </a:p>
          <a:p>
            <a:pPr marL="1028700" lvl="1" indent="-571500" eaLnBrk="0" fontAlgn="base" hangingPunct="0">
              <a:spcBef>
                <a:spcPct val="0"/>
              </a:spcBef>
              <a:spcAft>
                <a:spcPct val="0"/>
              </a:spcAft>
              <a:buFont typeface="Arial" panose="020B0604020202020204" pitchFamily="34" charset="0"/>
              <a:buChar char="•"/>
            </a:pPr>
            <a:r>
              <a:rPr lang="en-US" altLang="en-US" sz="4000" dirty="0" err="1">
                <a:solidFill>
                  <a:schemeClr val="bg1"/>
                </a:solidFill>
                <a:latin typeface="Segoe UI Light" panose="020B0502040204020203" pitchFamily="34" charset="0"/>
                <a:cs typeface="Segoe UI Light" panose="020B0502040204020203" pitchFamily="34" charset="0"/>
              </a:rPr>
              <a:t>beforeAll</a:t>
            </a:r>
            <a:r>
              <a:rPr lang="en-US" altLang="en-US" sz="4000" dirty="0">
                <a:solidFill>
                  <a:schemeClr val="bg1"/>
                </a:solidFill>
                <a:latin typeface="Segoe UI Light" panose="020B0502040204020203" pitchFamily="34" charset="0"/>
                <a:cs typeface="Segoe UI Light" panose="020B0502040204020203" pitchFamily="34" charset="0"/>
              </a:rPr>
              <a:t>, </a:t>
            </a:r>
            <a:r>
              <a:rPr lang="en-US" altLang="en-US" sz="4000" dirty="0" err="1">
                <a:solidFill>
                  <a:schemeClr val="bg1"/>
                </a:solidFill>
                <a:latin typeface="Segoe UI Light" panose="020B0502040204020203" pitchFamily="34" charset="0"/>
                <a:cs typeface="Segoe UI Light" panose="020B0502040204020203" pitchFamily="34" charset="0"/>
              </a:rPr>
              <a:t>afterAll</a:t>
            </a:r>
            <a:r>
              <a:rPr lang="en-US" altLang="en-US" sz="4000" dirty="0">
                <a:solidFill>
                  <a:schemeClr val="bg1"/>
                </a:solidFill>
                <a:latin typeface="Segoe UI Light" panose="020B0502040204020203" pitchFamily="34" charset="0"/>
                <a:cs typeface="Segoe UI Light" panose="020B0502040204020203" pitchFamily="34" charset="0"/>
              </a:rPr>
              <a:t> executed once per suite.</a:t>
            </a:r>
          </a:p>
          <a:p>
            <a:pPr marL="571500" lvl="0" indent="-571500" eaLnBrk="0" fontAlgn="base" hangingPunct="0">
              <a:spcBef>
                <a:spcPct val="0"/>
              </a:spcBef>
              <a:spcAft>
                <a:spcPct val="0"/>
              </a:spcAft>
              <a:buFont typeface="Arial" panose="020B0604020202020204" pitchFamily="34" charset="0"/>
              <a:buChar char="•"/>
            </a:pPr>
            <a:endParaRPr lang="en-US" altLang="en-US" sz="4000" dirty="0">
              <a:solidFill>
                <a:schemeClr val="bg1"/>
              </a:solidFill>
              <a:latin typeface="Segoe UI Light" panose="020B0502040204020203" pitchFamily="34" charset="0"/>
              <a:cs typeface="Segoe UI Light" panose="020B0502040204020203" pitchFamily="34" charset="0"/>
            </a:endParaRPr>
          </a:p>
          <a:p>
            <a:pPr marL="571500" lvl="0" indent="-571500" eaLnBrk="0" fontAlgn="base" hangingPunct="0">
              <a:spcBef>
                <a:spcPct val="0"/>
              </a:spcBef>
              <a:spcAft>
                <a:spcPct val="0"/>
              </a:spcAft>
              <a:buFont typeface="Arial" panose="020B0604020202020204" pitchFamily="34" charset="0"/>
              <a:buChar char="•"/>
            </a:pPr>
            <a:r>
              <a:rPr lang="en-US" altLang="en-US" sz="4000" dirty="0">
                <a:solidFill>
                  <a:schemeClr val="bg1"/>
                </a:solidFill>
                <a:latin typeface="Segoe UI Light" panose="020B0502040204020203" pitchFamily="34" charset="0"/>
                <a:cs typeface="Segoe UI Light" panose="020B0502040204020203" pitchFamily="34" charset="0"/>
              </a:rPr>
              <a:t>A good practice to avoid code duplication on our specs is to refactor repetitive code into the setup.</a:t>
            </a:r>
          </a:p>
        </p:txBody>
      </p:sp>
    </p:spTree>
    <p:extLst>
      <p:ext uri="{BB962C8B-B14F-4D97-AF65-F5344CB8AC3E}">
        <p14:creationId xmlns:p14="http://schemas.microsoft.com/office/powerpoint/2010/main" val="22709316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296350-B0B7-4638-B375-FF8045FA04CB}"/>
              </a:ext>
            </a:extLst>
          </p:cNvPr>
          <p:cNvPicPr>
            <a:picLocks noChangeAspect="1"/>
          </p:cNvPicPr>
          <p:nvPr/>
        </p:nvPicPr>
        <p:blipFill>
          <a:blip r:embed="rId2"/>
          <a:stretch>
            <a:fillRect/>
          </a:stretch>
        </p:blipFill>
        <p:spPr>
          <a:xfrm>
            <a:off x="2410690" y="107518"/>
            <a:ext cx="6834909" cy="4496649"/>
          </a:xfrm>
          <a:prstGeom prst="rect">
            <a:avLst/>
          </a:prstGeom>
        </p:spPr>
      </p:pic>
      <p:sp>
        <p:nvSpPr>
          <p:cNvPr id="7" name="Rectangle 2">
            <a:extLst>
              <a:ext uri="{FF2B5EF4-FFF2-40B4-BE49-F238E27FC236}">
                <a16:creationId xmlns:a16="http://schemas.microsoft.com/office/drawing/2014/main" id="{68896C07-B8EC-4327-BD98-C8619830A4A3}"/>
              </a:ext>
            </a:extLst>
          </p:cNvPr>
          <p:cNvSpPr>
            <a:spLocks noChangeArrowheads="1"/>
          </p:cNvSpPr>
          <p:nvPr/>
        </p:nvSpPr>
        <p:spPr bwMode="auto">
          <a:xfrm>
            <a:off x="0" y="5619424"/>
            <a:ext cx="12192000" cy="1077218"/>
          </a:xfrm>
          <a:prstGeom prst="rect">
            <a:avLst/>
          </a:prstGeom>
          <a:solidFill>
            <a:srgbClr val="F0F2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Lato"/>
              </a:rPr>
              <a:t>In the </a:t>
            </a:r>
            <a:r>
              <a:rPr kumimoji="0" lang="en-US" altLang="en-US" sz="1600" b="0" i="0" u="none" strike="noStrike" cap="none" normalizeH="0" baseline="0" dirty="0" err="1">
                <a:ln>
                  <a:noFill/>
                </a:ln>
                <a:solidFill>
                  <a:srgbClr val="F4645F"/>
                </a:solidFill>
                <a:effectLst/>
                <a:latin typeface="Menlo"/>
              </a:rPr>
              <a:t>beforeEach</a:t>
            </a:r>
            <a:r>
              <a:rPr kumimoji="0" lang="en-US" altLang="en-US" sz="1600" b="0" i="0" u="none" strike="noStrike" cap="none" normalizeH="0" baseline="0" dirty="0">
                <a:ln>
                  <a:noFill/>
                </a:ln>
                <a:solidFill>
                  <a:srgbClr val="333333"/>
                </a:solidFill>
                <a:effectLst/>
                <a:latin typeface="Lato"/>
              </a:rPr>
              <a:t> function for our test suite we </a:t>
            </a:r>
            <a:r>
              <a:rPr kumimoji="0" lang="en-US" altLang="en-US" sz="1600" b="0" i="1" u="none" strike="noStrike" cap="none" normalizeH="0" baseline="0" dirty="0">
                <a:ln>
                  <a:noFill/>
                </a:ln>
                <a:solidFill>
                  <a:srgbClr val="333333"/>
                </a:solidFill>
                <a:effectLst/>
                <a:latin typeface="Lato"/>
              </a:rPr>
              <a:t>configure</a:t>
            </a:r>
            <a:r>
              <a:rPr kumimoji="0" lang="en-US" altLang="en-US" sz="1600" b="0" i="0" u="none" strike="noStrike" cap="none" normalizeH="0" baseline="0" dirty="0">
                <a:ln>
                  <a:noFill/>
                </a:ln>
                <a:solidFill>
                  <a:srgbClr val="333333"/>
                </a:solidFill>
                <a:effectLst/>
                <a:latin typeface="Lato"/>
              </a:rPr>
              <a:t> a testing module using the </a:t>
            </a:r>
            <a:r>
              <a:rPr kumimoji="0" lang="en-US" altLang="en-US" sz="1600" b="0" i="0" u="none" strike="noStrike" cap="none" normalizeH="0" baseline="0" dirty="0" err="1">
                <a:ln>
                  <a:noFill/>
                </a:ln>
                <a:solidFill>
                  <a:srgbClr val="F4645F"/>
                </a:solidFill>
                <a:effectLst/>
                <a:latin typeface="Menlo"/>
              </a:rPr>
              <a:t>TestBed</a:t>
            </a:r>
            <a:r>
              <a:rPr kumimoji="0" lang="en-US" altLang="en-US" sz="1600" b="0" i="0" u="none" strike="noStrike" cap="none" normalizeH="0" baseline="0" dirty="0">
                <a:ln>
                  <a:noFill/>
                </a:ln>
                <a:solidFill>
                  <a:srgbClr val="333333"/>
                </a:solidFill>
                <a:effectLst/>
                <a:latin typeface="Lato"/>
              </a:rPr>
              <a:t> class.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Lato"/>
              </a:rPr>
              <a:t>This creates a test </a:t>
            </a:r>
            <a:r>
              <a:rPr kumimoji="0" lang="en-US" altLang="en-US" sz="1600" b="0" i="1" u="none" strike="noStrike" cap="none" normalizeH="0" baseline="0" dirty="0">
                <a:ln>
                  <a:noFill/>
                </a:ln>
                <a:solidFill>
                  <a:srgbClr val="333333"/>
                </a:solidFill>
                <a:effectLst/>
                <a:latin typeface="Lato"/>
              </a:rPr>
              <a:t>Angular Module</a:t>
            </a:r>
            <a:r>
              <a:rPr kumimoji="0" lang="en-US" altLang="en-US" sz="1600" b="0" i="0" u="none" strike="noStrike" cap="none" normalizeH="0" baseline="0" dirty="0">
                <a:ln>
                  <a:noFill/>
                </a:ln>
                <a:solidFill>
                  <a:srgbClr val="333333"/>
                </a:solidFill>
                <a:effectLst/>
                <a:latin typeface="Lato"/>
              </a:rPr>
              <a:t> which we can use to instantiate components, perform dependency injection and so 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Lato"/>
              </a:rPr>
              <a:t>We configure it in exactly the same way as we would configure a normal </a:t>
            </a:r>
            <a:r>
              <a:rPr kumimoji="0" lang="en-US" altLang="en-US" sz="1600" b="0" i="0" u="none" strike="noStrike" cap="none" normalizeH="0" baseline="0" dirty="0" err="1">
                <a:ln>
                  <a:noFill/>
                </a:ln>
                <a:solidFill>
                  <a:srgbClr val="F4645F"/>
                </a:solidFill>
                <a:effectLst/>
                <a:latin typeface="Menlo"/>
              </a:rPr>
              <a:t>NgModule</a:t>
            </a:r>
            <a:r>
              <a:rPr kumimoji="0" lang="en-US" altLang="en-US" sz="1600" b="0" i="0" u="none" strike="noStrike" cap="none" normalizeH="0" baseline="0" dirty="0">
                <a:ln>
                  <a:noFill/>
                </a:ln>
                <a:solidFill>
                  <a:srgbClr val="333333"/>
                </a:solidFill>
                <a:effectLst/>
                <a:latin typeface="Lato"/>
              </a:rPr>
              <a:t>. On this case we pass in the </a:t>
            </a:r>
            <a:r>
              <a:rPr kumimoji="0" lang="en-US" altLang="en-US" sz="1600" b="0" i="0" u="none" strike="noStrike" cap="none" normalizeH="0" baseline="0" dirty="0" err="1">
                <a:ln>
                  <a:noFill/>
                </a:ln>
                <a:solidFill>
                  <a:srgbClr val="F4645F"/>
                </a:solidFill>
                <a:effectLst/>
                <a:latin typeface="Menlo"/>
              </a:rPr>
              <a:t>LoginComponent</a:t>
            </a:r>
            <a:r>
              <a:rPr kumimoji="0" lang="en-US" altLang="en-US" sz="1600" b="0" i="0" u="none" strike="noStrike" cap="none" normalizeH="0" baseline="0" dirty="0">
                <a:ln>
                  <a:noFill/>
                </a:ln>
                <a:solidFill>
                  <a:srgbClr val="333333"/>
                </a:solidFill>
                <a:effectLst/>
                <a:latin typeface="Lato"/>
              </a:rPr>
              <a:t> in the declarations and the </a:t>
            </a:r>
            <a:r>
              <a:rPr kumimoji="0" lang="en-US" altLang="en-US" sz="1600" b="0" i="0" u="none" strike="noStrike" cap="none" normalizeH="0" baseline="0" dirty="0" err="1">
                <a:ln>
                  <a:noFill/>
                </a:ln>
                <a:solidFill>
                  <a:srgbClr val="F4645F"/>
                </a:solidFill>
                <a:effectLst/>
                <a:latin typeface="Menlo"/>
              </a:rPr>
              <a:t>AuthService</a:t>
            </a:r>
            <a:r>
              <a:rPr kumimoji="0" lang="en-US" altLang="en-US" sz="1600" b="0" i="0" u="none" strike="noStrike" cap="none" normalizeH="0" baseline="0" dirty="0">
                <a:ln>
                  <a:noFill/>
                </a:ln>
                <a:solidFill>
                  <a:srgbClr val="333333"/>
                </a:solidFill>
                <a:effectLst/>
                <a:latin typeface="Lato"/>
              </a:rPr>
              <a:t> in the providers.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80748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504392"/>
          </a:xfrm>
        </p:spPr>
        <p:txBody>
          <a:bodyPr/>
          <a:lstStyle/>
          <a:p>
            <a:r>
              <a:rPr lang="en-US" sz="3200" dirty="0"/>
              <a:t>This declarative grouping is useful if for nothing else for organizing our view of the application and documenting which functionality is closely related</a:t>
            </a:r>
          </a:p>
          <a:p>
            <a:endParaRPr lang="en-US" sz="3200" dirty="0"/>
          </a:p>
          <a:p>
            <a:r>
              <a:rPr lang="en-US" sz="3200" dirty="0"/>
              <a:t>But Angular Modules are more than just documentation, what does Angular exactly do with this information?</a:t>
            </a:r>
          </a:p>
        </p:txBody>
      </p:sp>
      <p:sp>
        <p:nvSpPr>
          <p:cNvPr id="3" name="Title 2"/>
          <p:cNvSpPr>
            <a:spLocks noGrp="1"/>
          </p:cNvSpPr>
          <p:nvPr>
            <p:ph type="title"/>
          </p:nvPr>
        </p:nvSpPr>
        <p:spPr>
          <a:solidFill>
            <a:schemeClr val="accent2">
              <a:lumMod val="75000"/>
            </a:schemeClr>
          </a:solidFill>
        </p:spPr>
        <p:txBody>
          <a:bodyPr/>
          <a:lstStyle/>
          <a:p>
            <a:r>
              <a:rPr lang="en-US" dirty="0"/>
              <a:t>Angular Modules</a:t>
            </a:r>
          </a:p>
        </p:txBody>
      </p:sp>
    </p:spTree>
    <p:extLst>
      <p:ext uri="{BB962C8B-B14F-4D97-AF65-F5344CB8AC3E}">
        <p14:creationId xmlns:p14="http://schemas.microsoft.com/office/powerpoint/2010/main" val="122792036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A957F4-9DCF-479D-BDFF-14A4D21DF97D}"/>
              </a:ext>
            </a:extLst>
          </p:cNvPr>
          <p:cNvSpPr>
            <a:spLocks noGrp="1"/>
          </p:cNvSpPr>
          <p:nvPr>
            <p:ph type="title"/>
          </p:nvPr>
        </p:nvSpPr>
        <p:spPr>
          <a:xfrm>
            <a:off x="1378988" y="1616364"/>
            <a:ext cx="9298248" cy="4294909"/>
          </a:xfrm>
        </p:spPr>
        <p:txBody>
          <a:bodyPr>
            <a:normAutofit fontScale="90000"/>
          </a:bodyPr>
          <a:lstStyle/>
          <a:p>
            <a:r>
              <a:rPr lang="en-US" altLang="en-US" sz="3600" i="1" dirty="0">
                <a:latin typeface="Menlo"/>
              </a:rPr>
              <a:t>// create component and test fixture</a:t>
            </a:r>
            <a:r>
              <a:rPr lang="en-US" altLang="en-US" sz="3600" dirty="0">
                <a:latin typeface="Menlo"/>
              </a:rPr>
              <a:t> </a:t>
            </a:r>
            <a:br>
              <a:rPr lang="en-US" altLang="en-US" sz="3600" dirty="0">
                <a:latin typeface="Menlo"/>
              </a:rPr>
            </a:br>
            <a:r>
              <a:rPr lang="en-US" altLang="en-US" sz="3600" dirty="0" err="1">
                <a:latin typeface="Menlo"/>
              </a:rPr>
              <a:t>fixture</a:t>
            </a:r>
            <a:r>
              <a:rPr lang="en-US" altLang="en-US" sz="3600" dirty="0">
                <a:latin typeface="Menlo"/>
              </a:rPr>
              <a:t> = </a:t>
            </a:r>
            <a:r>
              <a:rPr lang="en-US" altLang="en-US" sz="3600" dirty="0" err="1">
                <a:latin typeface="Menlo"/>
              </a:rPr>
              <a:t>TestBed.createComponent</a:t>
            </a:r>
            <a:r>
              <a:rPr lang="en-US" altLang="en-US" sz="3600" dirty="0">
                <a:latin typeface="Menlo"/>
              </a:rPr>
              <a:t>(</a:t>
            </a:r>
            <a:r>
              <a:rPr lang="en-US" altLang="en-US" sz="3600" dirty="0" err="1">
                <a:latin typeface="Menlo"/>
              </a:rPr>
              <a:t>LoginComponent</a:t>
            </a:r>
            <a:r>
              <a:rPr lang="en-US" altLang="en-US" sz="3600" dirty="0">
                <a:latin typeface="Menlo"/>
              </a:rPr>
              <a:t>);</a:t>
            </a:r>
            <a:br>
              <a:rPr lang="en-US" altLang="en-US" sz="3600" dirty="0">
                <a:latin typeface="Menlo"/>
              </a:rPr>
            </a:br>
            <a:br>
              <a:rPr lang="en-US" altLang="en-US" sz="3600" dirty="0">
                <a:latin typeface="Menlo"/>
              </a:rPr>
            </a:br>
            <a:r>
              <a:rPr lang="en-US" altLang="en-US" sz="3600" dirty="0">
                <a:latin typeface="Menlo"/>
              </a:rPr>
              <a:t> </a:t>
            </a:r>
            <a:r>
              <a:rPr lang="en-US" altLang="en-US" sz="3600" i="1" dirty="0">
                <a:latin typeface="Menlo"/>
              </a:rPr>
              <a:t>// get test component from the fixture</a:t>
            </a:r>
            <a:r>
              <a:rPr lang="en-US" altLang="en-US" sz="3600" dirty="0">
                <a:latin typeface="Menlo"/>
              </a:rPr>
              <a:t> </a:t>
            </a:r>
            <a:br>
              <a:rPr lang="en-US" altLang="en-US" sz="3600" dirty="0">
                <a:latin typeface="Menlo"/>
              </a:rPr>
            </a:br>
            <a:r>
              <a:rPr lang="en-US" altLang="en-US" sz="3600" dirty="0">
                <a:latin typeface="Menlo"/>
              </a:rPr>
              <a:t>component = </a:t>
            </a:r>
            <a:r>
              <a:rPr lang="en-US" altLang="en-US" sz="3600" dirty="0" err="1">
                <a:latin typeface="Menlo"/>
              </a:rPr>
              <a:t>fixture.componentInstance</a:t>
            </a:r>
            <a:r>
              <a:rPr lang="en-US" altLang="en-US" sz="3600" dirty="0">
                <a:latin typeface="Menlo"/>
              </a:rPr>
              <a:t>; </a:t>
            </a:r>
            <a:br>
              <a:rPr lang="en-US" altLang="en-US" sz="3600" dirty="0">
                <a:latin typeface="Menlo"/>
              </a:rPr>
            </a:br>
            <a:br>
              <a:rPr lang="en-US" altLang="en-US" sz="3600" dirty="0">
                <a:latin typeface="Menlo"/>
              </a:rPr>
            </a:br>
            <a:r>
              <a:rPr lang="en-US" altLang="en-US" sz="3600" i="1" dirty="0">
                <a:latin typeface="Menlo"/>
              </a:rPr>
              <a:t>// </a:t>
            </a:r>
            <a:r>
              <a:rPr lang="en-US" altLang="en-US" sz="3600" i="1" dirty="0" err="1">
                <a:latin typeface="Menlo"/>
              </a:rPr>
              <a:t>UserService</a:t>
            </a:r>
            <a:r>
              <a:rPr lang="en-US" altLang="en-US" sz="3600" i="1" dirty="0">
                <a:latin typeface="Menlo"/>
              </a:rPr>
              <a:t> provided to the </a:t>
            </a:r>
            <a:r>
              <a:rPr lang="en-US" altLang="en-US" sz="3600" i="1" dirty="0" err="1">
                <a:latin typeface="Menlo"/>
              </a:rPr>
              <a:t>TestBed</a:t>
            </a:r>
            <a:r>
              <a:rPr lang="en-US" altLang="en-US" sz="3600" dirty="0">
                <a:latin typeface="Menlo"/>
              </a:rPr>
              <a:t> </a:t>
            </a:r>
            <a:br>
              <a:rPr lang="en-US" altLang="en-US" sz="3600" dirty="0">
                <a:latin typeface="Menlo"/>
              </a:rPr>
            </a:br>
            <a:r>
              <a:rPr lang="en-US" altLang="en-US" sz="3600" dirty="0" err="1">
                <a:latin typeface="Menlo"/>
              </a:rPr>
              <a:t>authService</a:t>
            </a:r>
            <a:r>
              <a:rPr lang="en-US" altLang="en-US" sz="3600" dirty="0">
                <a:latin typeface="Menlo"/>
              </a:rPr>
              <a:t> = </a:t>
            </a:r>
            <a:r>
              <a:rPr lang="en-US" altLang="en-US" sz="3600" dirty="0" err="1">
                <a:latin typeface="Menlo"/>
              </a:rPr>
              <a:t>TestBed.get</a:t>
            </a:r>
            <a:r>
              <a:rPr lang="en-US" altLang="en-US" sz="3600" dirty="0">
                <a:latin typeface="Menlo"/>
              </a:rPr>
              <a:t>(</a:t>
            </a:r>
            <a:r>
              <a:rPr lang="en-US" altLang="en-US" sz="3600" dirty="0" err="1">
                <a:latin typeface="Menlo"/>
              </a:rPr>
              <a:t>AuthService</a:t>
            </a:r>
            <a:r>
              <a:rPr lang="en-US" altLang="en-US" sz="3600" dirty="0">
                <a:latin typeface="Menlo"/>
              </a:rPr>
              <a:t>); </a:t>
            </a:r>
            <a:br>
              <a:rPr lang="en-US" altLang="en-US" sz="8800" dirty="0">
                <a:solidFill>
                  <a:schemeClr val="tx1"/>
                </a:solidFill>
                <a:latin typeface="Arial" panose="020B0604020202020204" pitchFamily="34" charset="0"/>
              </a:rPr>
            </a:br>
            <a:endParaRPr lang="en-US" dirty="0"/>
          </a:p>
        </p:txBody>
      </p:sp>
      <p:sp>
        <p:nvSpPr>
          <p:cNvPr id="11" name="Rectangle 10">
            <a:extLst>
              <a:ext uri="{FF2B5EF4-FFF2-40B4-BE49-F238E27FC236}">
                <a16:creationId xmlns:a16="http://schemas.microsoft.com/office/drawing/2014/main" id="{9AAEB670-3D77-4ADA-BDF2-D667FFAACF8C}"/>
              </a:ext>
            </a:extLst>
          </p:cNvPr>
          <p:cNvSpPr/>
          <p:nvPr/>
        </p:nvSpPr>
        <p:spPr>
          <a:xfrm>
            <a:off x="831272" y="242562"/>
            <a:ext cx="10741891" cy="954107"/>
          </a:xfrm>
          <a:prstGeom prst="rect">
            <a:avLst/>
          </a:prstGeom>
        </p:spPr>
        <p:txBody>
          <a:bodyPr wrap="square">
            <a:spAutoFit/>
          </a:bodyPr>
          <a:lstStyle/>
          <a:p>
            <a:pPr lvl="0" eaLnBrk="0" fontAlgn="base" hangingPunct="0">
              <a:spcBef>
                <a:spcPct val="0"/>
              </a:spcBef>
              <a:spcAft>
                <a:spcPct val="0"/>
              </a:spcAft>
            </a:pPr>
            <a:r>
              <a:rPr lang="en-US" altLang="en-US" sz="2800" dirty="0">
                <a:solidFill>
                  <a:schemeClr val="bg1"/>
                </a:solidFill>
                <a:latin typeface="Lato"/>
              </a:rPr>
              <a:t>Once the Angular Testing Bed is setup we can then use it to instantiate components and resolve dependencies, like so:</a:t>
            </a:r>
            <a:r>
              <a:rPr lang="en-US" altLang="en-US" sz="1050" dirty="0">
                <a:solidFill>
                  <a:schemeClr val="bg1"/>
                </a:solidFill>
              </a:rPr>
              <a:t> </a:t>
            </a:r>
            <a:endParaRPr lang="en-US" altLang="en-US" sz="3600" dirty="0">
              <a:solidFill>
                <a:schemeClr val="bg1"/>
              </a:solidFill>
              <a:latin typeface="Arial" panose="020B0604020202020204" pitchFamily="34" charset="0"/>
            </a:endParaRPr>
          </a:p>
        </p:txBody>
      </p:sp>
    </p:spTree>
    <p:extLst>
      <p:ext uri="{BB962C8B-B14F-4D97-AF65-F5344CB8AC3E}">
        <p14:creationId xmlns:p14="http://schemas.microsoft.com/office/powerpoint/2010/main" val="25157051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76E40A-8748-43D5-ACEB-54ABCDB67BB0}"/>
              </a:ext>
            </a:extLst>
          </p:cNvPr>
          <p:cNvSpPr/>
          <p:nvPr/>
        </p:nvSpPr>
        <p:spPr>
          <a:xfrm>
            <a:off x="635540" y="34746"/>
            <a:ext cx="11556460" cy="1077218"/>
          </a:xfrm>
          <a:prstGeom prst="rect">
            <a:avLst/>
          </a:prstGeom>
        </p:spPr>
        <p:txBody>
          <a:bodyPr wrap="square">
            <a:spAutoFit/>
          </a:bodyPr>
          <a:lstStyle/>
          <a:p>
            <a:r>
              <a:rPr lang="en-US" altLang="en-US" sz="3200" dirty="0">
                <a:solidFill>
                  <a:schemeClr val="bg1"/>
                </a:solidFill>
                <a:latin typeface="Lato"/>
              </a:rPr>
              <a:t>Now we’ve configured the </a:t>
            </a:r>
            <a:r>
              <a:rPr lang="en-US" altLang="en-US" sz="3200" dirty="0" err="1">
                <a:solidFill>
                  <a:schemeClr val="bg1"/>
                </a:solidFill>
                <a:latin typeface="Menlo"/>
              </a:rPr>
              <a:t>TestBed</a:t>
            </a:r>
            <a:r>
              <a:rPr lang="en-US" altLang="en-US" sz="3200" dirty="0">
                <a:solidFill>
                  <a:schemeClr val="bg1"/>
                </a:solidFill>
                <a:latin typeface="Lato"/>
              </a:rPr>
              <a:t> and extracted the component and service we can run through some tests:</a:t>
            </a:r>
            <a:r>
              <a:rPr lang="en-US" altLang="en-US" sz="1200" dirty="0">
                <a:solidFill>
                  <a:schemeClr val="bg1"/>
                </a:solidFill>
              </a:rPr>
              <a:t> </a:t>
            </a:r>
            <a:endParaRPr lang="en-US" sz="3200" dirty="0">
              <a:solidFill>
                <a:schemeClr val="bg1"/>
              </a:solidFill>
            </a:endParaRPr>
          </a:p>
        </p:txBody>
      </p:sp>
      <p:pic>
        <p:nvPicPr>
          <p:cNvPr id="8" name="Picture 7">
            <a:extLst>
              <a:ext uri="{FF2B5EF4-FFF2-40B4-BE49-F238E27FC236}">
                <a16:creationId xmlns:a16="http://schemas.microsoft.com/office/drawing/2014/main" id="{777A4F52-DF58-473F-8519-147769EBAAD9}"/>
              </a:ext>
            </a:extLst>
          </p:cNvPr>
          <p:cNvPicPr>
            <a:picLocks noChangeAspect="1"/>
          </p:cNvPicPr>
          <p:nvPr/>
        </p:nvPicPr>
        <p:blipFill>
          <a:blip r:embed="rId3"/>
          <a:stretch>
            <a:fillRect/>
          </a:stretch>
        </p:blipFill>
        <p:spPr>
          <a:xfrm>
            <a:off x="713361" y="1829148"/>
            <a:ext cx="10291864" cy="4433188"/>
          </a:xfrm>
          <a:prstGeom prst="rect">
            <a:avLst/>
          </a:prstGeom>
        </p:spPr>
      </p:pic>
    </p:spTree>
    <p:extLst>
      <p:ext uri="{BB962C8B-B14F-4D97-AF65-F5344CB8AC3E}">
        <p14:creationId xmlns:p14="http://schemas.microsoft.com/office/powerpoint/2010/main" val="14151469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32000" y="155421"/>
            <a:ext cx="10492014" cy="6541053"/>
          </a:xfrm>
        </p:spPr>
        <p:txBody>
          <a:bodyPr/>
          <a:lstStyle/>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lgn="ctr">
              <a:buNone/>
            </a:pPr>
            <a:r>
              <a:rPr lang="en-US" sz="3200" dirty="0"/>
              <a:t>E2E Testing In Angular</a:t>
            </a:r>
          </a:p>
        </p:txBody>
      </p:sp>
      <p:sp>
        <p:nvSpPr>
          <p:cNvPr id="4" name="Title 3"/>
          <p:cNvSpPr>
            <a:spLocks noGrp="1"/>
          </p:cNvSpPr>
          <p:nvPr>
            <p:ph type="title"/>
          </p:nvPr>
        </p:nvSpPr>
        <p:spPr>
          <a:xfrm>
            <a:off x="1" y="0"/>
            <a:ext cx="2491328" cy="6857999"/>
          </a:xfrm>
          <a:solidFill>
            <a:schemeClr val="tx1">
              <a:lumMod val="50000"/>
              <a:lumOff val="50000"/>
            </a:schemeClr>
          </a:solidFill>
        </p:spPr>
        <p:txBody>
          <a:bodyPr>
            <a:normAutofit/>
          </a:bodyPr>
          <a:lstStyle/>
          <a:p>
            <a:br>
              <a:rPr lang="en-US" b="1" dirty="0"/>
            </a:br>
            <a:br>
              <a:rPr lang="en-US" b="1" dirty="0"/>
            </a:br>
            <a:r>
              <a:rPr lang="en-US" b="1" dirty="0"/>
              <a:t>Demo 6</a:t>
            </a:r>
            <a:br>
              <a:rPr lang="en-US" b="1" dirty="0"/>
            </a:br>
            <a:br>
              <a:rPr lang="en-US" dirty="0"/>
            </a:br>
            <a:endParaRPr lang="en-US" dirty="0"/>
          </a:p>
        </p:txBody>
      </p:sp>
    </p:spTree>
    <p:extLst>
      <p:ext uri="{BB962C8B-B14F-4D97-AF65-F5344CB8AC3E}">
        <p14:creationId xmlns:p14="http://schemas.microsoft.com/office/powerpoint/2010/main" val="27897710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F924E1-35C4-40F0-97D6-DED1AACF21B4}"/>
              </a:ext>
            </a:extLst>
          </p:cNvPr>
          <p:cNvSpPr/>
          <p:nvPr/>
        </p:nvSpPr>
        <p:spPr>
          <a:xfrm>
            <a:off x="335280" y="1235075"/>
            <a:ext cx="11240654" cy="6401753"/>
          </a:xfrm>
          <a:prstGeom prst="rect">
            <a:avLst/>
          </a:prstGeom>
        </p:spPr>
        <p:txBody>
          <a:bodyPr wrap="square">
            <a:spAutoFit/>
          </a:bodyPr>
          <a:lstStyle/>
          <a:p>
            <a:pPr marL="457200" lvl="0" indent="-457200" eaLnBrk="0" fontAlgn="base" hangingPunct="0">
              <a:spcBef>
                <a:spcPct val="0"/>
              </a:spcBef>
              <a:spcAft>
                <a:spcPct val="0"/>
              </a:spcAft>
              <a:buFont typeface="Arial" panose="020B0604020202020204" pitchFamily="34" charset="0"/>
              <a:buChar char="•"/>
            </a:pPr>
            <a:r>
              <a:rPr lang="en-US" altLang="en-US" sz="3200" dirty="0">
                <a:solidFill>
                  <a:schemeClr val="bg1"/>
                </a:solidFill>
                <a:latin typeface="Segoe UI Light" panose="020B0502040204020203" pitchFamily="34" charset="0"/>
                <a:cs typeface="Segoe UI Light" panose="020B0502040204020203" pitchFamily="34" charset="0"/>
              </a:rPr>
              <a:t>In our Angular CLI project we have a folder named e2e. This is where our e2e tests are kept. </a:t>
            </a:r>
          </a:p>
          <a:p>
            <a:pPr lvl="0" eaLnBrk="0" fontAlgn="base" hangingPunct="0">
              <a:spcBef>
                <a:spcPct val="0"/>
              </a:spcBef>
              <a:spcAft>
                <a:spcPct val="0"/>
              </a:spcAft>
            </a:pPr>
            <a:endParaRPr lang="en-US" altLang="en-US" sz="3200" dirty="0">
              <a:solidFill>
                <a:schemeClr val="bg1"/>
              </a:solidFill>
              <a:latin typeface="Segoe UI Light" panose="020B0502040204020203" pitchFamily="34" charset="0"/>
              <a:cs typeface="Segoe UI Light" panose="020B0502040204020203" pitchFamily="34" charset="0"/>
            </a:endParaRPr>
          </a:p>
          <a:p>
            <a:pPr marL="457200" lvl="0" indent="-457200" eaLnBrk="0" fontAlgn="base" hangingPunct="0">
              <a:spcBef>
                <a:spcPct val="0"/>
              </a:spcBef>
              <a:spcAft>
                <a:spcPct val="0"/>
              </a:spcAft>
              <a:buFont typeface="Arial" panose="020B0604020202020204" pitchFamily="34" charset="0"/>
              <a:buChar char="•"/>
            </a:pPr>
            <a:r>
              <a:rPr lang="en-US" altLang="en-US" sz="3200" dirty="0">
                <a:solidFill>
                  <a:schemeClr val="bg1"/>
                </a:solidFill>
                <a:latin typeface="Segoe UI Light" panose="020B0502040204020203" pitchFamily="34" charset="0"/>
                <a:cs typeface="Segoe UI Light" panose="020B0502040204020203" pitchFamily="34" charset="0"/>
              </a:rPr>
              <a:t>There are two parts to writing an E2E test with Protractor. First is our Page Object Class located in the </a:t>
            </a:r>
            <a:r>
              <a:rPr lang="en-US" altLang="en-US" sz="3200" dirty="0" err="1">
                <a:solidFill>
                  <a:schemeClr val="bg1"/>
                </a:solidFill>
                <a:latin typeface="Segoe UI Light" panose="020B0502040204020203" pitchFamily="34" charset="0"/>
                <a:cs typeface="Segoe UI Light" panose="020B0502040204020203" pitchFamily="34" charset="0"/>
              </a:rPr>
              <a:t>app.po.ts</a:t>
            </a:r>
            <a:r>
              <a:rPr lang="en-US" altLang="en-US" sz="3200" dirty="0">
                <a:solidFill>
                  <a:schemeClr val="bg1"/>
                </a:solidFill>
                <a:latin typeface="Segoe UI Light" panose="020B0502040204020203" pitchFamily="34" charset="0"/>
                <a:cs typeface="Segoe UI Light" panose="020B0502040204020203" pitchFamily="34" charset="0"/>
              </a:rPr>
              <a:t> file. </a:t>
            </a:r>
          </a:p>
          <a:p>
            <a:pPr lvl="0" eaLnBrk="0" fontAlgn="base" hangingPunct="0">
              <a:spcBef>
                <a:spcPct val="0"/>
              </a:spcBef>
              <a:spcAft>
                <a:spcPct val="0"/>
              </a:spcAft>
            </a:pPr>
            <a:endParaRPr lang="en-US" altLang="en-US" sz="3200" dirty="0">
              <a:solidFill>
                <a:schemeClr val="bg1"/>
              </a:solidFill>
              <a:latin typeface="Segoe UI Light" panose="020B0502040204020203" pitchFamily="34" charset="0"/>
              <a:cs typeface="Segoe UI Light" panose="020B0502040204020203" pitchFamily="34" charset="0"/>
            </a:endParaRPr>
          </a:p>
          <a:p>
            <a:pPr marL="914400" lvl="1" indent="-457200" eaLnBrk="0" fontAlgn="base" hangingPunct="0">
              <a:spcBef>
                <a:spcPct val="0"/>
              </a:spcBef>
              <a:spcAft>
                <a:spcPct val="0"/>
              </a:spcAft>
              <a:buFont typeface="Arial" panose="020B0604020202020204" pitchFamily="34" charset="0"/>
              <a:buChar char="•"/>
            </a:pPr>
            <a:r>
              <a:rPr lang="en-US" altLang="en-US" sz="2200" dirty="0">
                <a:solidFill>
                  <a:schemeClr val="bg1"/>
                </a:solidFill>
                <a:latin typeface="Segoe UI Light" panose="020B0502040204020203" pitchFamily="34" charset="0"/>
                <a:cs typeface="Segoe UI Light" panose="020B0502040204020203" pitchFamily="34" charset="0"/>
              </a:rPr>
              <a:t>Our Page Object Class is a Class that describes a high level page view. </a:t>
            </a:r>
          </a:p>
          <a:p>
            <a:pPr lvl="1" eaLnBrk="0" fontAlgn="base" hangingPunct="0">
              <a:spcBef>
                <a:spcPct val="0"/>
              </a:spcBef>
              <a:spcAft>
                <a:spcPct val="0"/>
              </a:spcAft>
            </a:pPr>
            <a:endParaRPr lang="en-US" altLang="en-US" sz="2200" dirty="0">
              <a:solidFill>
                <a:schemeClr val="bg1"/>
              </a:solidFill>
              <a:latin typeface="Segoe UI Light" panose="020B0502040204020203" pitchFamily="34" charset="0"/>
              <a:cs typeface="Segoe UI Light" panose="020B0502040204020203" pitchFamily="34" charset="0"/>
            </a:endParaRPr>
          </a:p>
          <a:p>
            <a:pPr marL="914400" lvl="1" indent="-457200" eaLnBrk="0" fontAlgn="base" hangingPunct="0">
              <a:spcBef>
                <a:spcPct val="0"/>
              </a:spcBef>
              <a:spcAft>
                <a:spcPct val="0"/>
              </a:spcAft>
              <a:buFont typeface="Arial" panose="020B0604020202020204" pitchFamily="34" charset="0"/>
              <a:buChar char="•"/>
            </a:pPr>
            <a:r>
              <a:rPr lang="en-US" altLang="en-US" sz="2200" dirty="0">
                <a:solidFill>
                  <a:schemeClr val="bg1"/>
                </a:solidFill>
                <a:latin typeface="Segoe UI Light" panose="020B0502040204020203" pitchFamily="34" charset="0"/>
                <a:cs typeface="Segoe UI Light" panose="020B0502040204020203" pitchFamily="34" charset="0"/>
              </a:rPr>
              <a:t>The Page Object Class has all of the logic to find the elements on our page and how to navigate to the URL. </a:t>
            </a:r>
          </a:p>
          <a:p>
            <a:pPr lvl="1" eaLnBrk="0" fontAlgn="base" hangingPunct="0">
              <a:spcBef>
                <a:spcPct val="0"/>
              </a:spcBef>
              <a:spcAft>
                <a:spcPct val="0"/>
              </a:spcAft>
            </a:pPr>
            <a:endParaRPr lang="en-US" altLang="en-US" sz="2200" dirty="0">
              <a:solidFill>
                <a:schemeClr val="bg1"/>
              </a:solidFill>
              <a:latin typeface="Segoe UI Light" panose="020B0502040204020203" pitchFamily="34" charset="0"/>
              <a:cs typeface="Segoe UI Light" panose="020B0502040204020203" pitchFamily="34" charset="0"/>
            </a:endParaRPr>
          </a:p>
          <a:p>
            <a:pPr marL="914400" lvl="1" indent="-457200" eaLnBrk="0" fontAlgn="base" hangingPunct="0">
              <a:spcBef>
                <a:spcPct val="0"/>
              </a:spcBef>
              <a:spcAft>
                <a:spcPct val="0"/>
              </a:spcAft>
              <a:buFont typeface="Arial" panose="020B0604020202020204" pitchFamily="34" charset="0"/>
              <a:buChar char="•"/>
            </a:pPr>
            <a:r>
              <a:rPr lang="en-US" altLang="en-US" sz="2200" dirty="0">
                <a:solidFill>
                  <a:schemeClr val="bg1"/>
                </a:solidFill>
                <a:latin typeface="Segoe UI Light" panose="020B0502040204020203" pitchFamily="34" charset="0"/>
                <a:cs typeface="Segoe UI Light" panose="020B0502040204020203" pitchFamily="34" charset="0"/>
              </a:rPr>
              <a:t>This Page Object finds our home page heading. We use the Protractor by.css() function to select elements on the page. </a:t>
            </a:r>
          </a:p>
          <a:p>
            <a:pPr marL="914400" lvl="1" indent="-457200" eaLnBrk="0" fontAlgn="base" hangingPunct="0">
              <a:spcBef>
                <a:spcPct val="0"/>
              </a:spcBef>
              <a:spcAft>
                <a:spcPct val="0"/>
              </a:spcAft>
              <a:buFont typeface="Arial" panose="020B0604020202020204" pitchFamily="34" charset="0"/>
              <a:buChar char="•"/>
            </a:pPr>
            <a:endParaRPr lang="en-US" altLang="en-US" sz="3200" dirty="0">
              <a:solidFill>
                <a:schemeClr val="bg1"/>
              </a:solidFill>
              <a:latin typeface="Segoe UI Light" panose="020B0502040204020203" pitchFamily="34" charset="0"/>
              <a:cs typeface="Segoe UI Light" panose="020B0502040204020203" pitchFamily="34" charset="0"/>
            </a:endParaRPr>
          </a:p>
          <a:p>
            <a:pPr marL="914400" lvl="1" indent="-457200" eaLnBrk="0" fontAlgn="base" hangingPunct="0">
              <a:spcBef>
                <a:spcPct val="0"/>
              </a:spcBef>
              <a:spcAft>
                <a:spcPct val="0"/>
              </a:spcAft>
              <a:buFont typeface="Arial" panose="020B0604020202020204" pitchFamily="34" charset="0"/>
              <a:buChar char="•"/>
            </a:pPr>
            <a:endParaRPr lang="en-US" altLang="en-US" sz="3200" dirty="0">
              <a:solidFill>
                <a:schemeClr val="bg1"/>
              </a:solidFill>
              <a:latin typeface="Segoe UI Light" panose="020B0502040204020203" pitchFamily="34" charset="0"/>
              <a:cs typeface="Segoe UI Light" panose="020B0502040204020203" pitchFamily="34" charset="0"/>
            </a:endParaRPr>
          </a:p>
        </p:txBody>
      </p:sp>
      <p:sp>
        <p:nvSpPr>
          <p:cNvPr id="8" name="Title 2">
            <a:extLst>
              <a:ext uri="{FF2B5EF4-FFF2-40B4-BE49-F238E27FC236}">
                <a16:creationId xmlns:a16="http://schemas.microsoft.com/office/drawing/2014/main" id="{2308978C-3884-4D4E-A4F7-AF12B08A8F76}"/>
              </a:ext>
            </a:extLst>
          </p:cNvPr>
          <p:cNvSpPr>
            <a:spLocks noGrp="1"/>
          </p:cNvSpPr>
          <p:nvPr>
            <p:ph type="title"/>
          </p:nvPr>
        </p:nvSpPr>
        <p:spPr>
          <a:xfrm>
            <a:off x="335280" y="320675"/>
            <a:ext cx="11521440" cy="914400"/>
          </a:xfrm>
          <a:solidFill>
            <a:schemeClr val="accent2">
              <a:lumMod val="75000"/>
            </a:schemeClr>
          </a:solidFill>
        </p:spPr>
        <p:txBody>
          <a:bodyPr>
            <a:normAutofit/>
          </a:bodyPr>
          <a:lstStyle/>
          <a:p>
            <a:r>
              <a:rPr lang="en-US" dirty="0"/>
              <a:t>e2e Testing</a:t>
            </a:r>
          </a:p>
        </p:txBody>
      </p:sp>
    </p:spTree>
    <p:extLst>
      <p:ext uri="{BB962C8B-B14F-4D97-AF65-F5344CB8AC3E}">
        <p14:creationId xmlns:p14="http://schemas.microsoft.com/office/powerpoint/2010/main" val="296170852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F86329-8AEA-4710-9D56-EF1A1C74F410}"/>
              </a:ext>
            </a:extLst>
          </p:cNvPr>
          <p:cNvSpPr>
            <a:spLocks noGrp="1"/>
          </p:cNvSpPr>
          <p:nvPr>
            <p:ph type="body" sz="quarter" idx="10"/>
          </p:nvPr>
        </p:nvSpPr>
        <p:spPr>
          <a:xfrm>
            <a:off x="307571" y="357621"/>
            <a:ext cx="11521440" cy="6264852"/>
          </a:xfrm>
        </p:spPr>
        <p:txBody>
          <a:bodyPr/>
          <a:lstStyle/>
          <a:p>
            <a:pPr marL="457200" lvl="0" indent="-457200" eaLnBrk="0" fontAlgn="base" hangingPunct="0">
              <a:spcBef>
                <a:spcPct val="0"/>
              </a:spcBef>
              <a:spcAft>
                <a:spcPct val="0"/>
              </a:spcAft>
            </a:pPr>
            <a:r>
              <a:rPr lang="en-US" altLang="en-US" sz="3200" dirty="0"/>
              <a:t>The second part is our actual app.e2e-spec.ts file</a:t>
            </a:r>
          </a:p>
          <a:p>
            <a:pPr marL="914400" lvl="1" indent="-457200" eaLnBrk="0" fontAlgn="base" hangingPunct="0">
              <a:spcBef>
                <a:spcPct val="0"/>
              </a:spcBef>
              <a:spcAft>
                <a:spcPct val="0"/>
              </a:spcAft>
            </a:pPr>
            <a:endParaRPr lang="en-US" altLang="en-US" dirty="0">
              <a:latin typeface="Segoe UI Light" panose="020B0502040204020203" pitchFamily="34" charset="0"/>
              <a:cs typeface="Segoe UI Light" panose="020B0502040204020203" pitchFamily="34" charset="0"/>
            </a:endParaRPr>
          </a:p>
          <a:p>
            <a:pPr marL="914400" lvl="1" indent="-457200" eaLnBrk="0" fontAlgn="base" hangingPunct="0">
              <a:spcBef>
                <a:spcPct val="0"/>
              </a:spcBef>
              <a:spcAft>
                <a:spcPct val="0"/>
              </a:spcAft>
            </a:pPr>
            <a:r>
              <a:rPr lang="en-US" altLang="en-US" sz="2200" dirty="0"/>
              <a:t>This is where we describe our e2e tests </a:t>
            </a:r>
          </a:p>
          <a:p>
            <a:pPr marL="457200" lvl="1" indent="0" eaLnBrk="0" fontAlgn="base" hangingPunct="0">
              <a:spcBef>
                <a:spcPct val="0"/>
              </a:spcBef>
              <a:spcAft>
                <a:spcPct val="0"/>
              </a:spcAft>
              <a:buNone/>
            </a:pPr>
            <a:endParaRPr lang="en-US" altLang="en-US" sz="2200" dirty="0"/>
          </a:p>
          <a:p>
            <a:pPr marL="914400" lvl="1" indent="-457200" eaLnBrk="0" fontAlgn="base" hangingPunct="0">
              <a:spcBef>
                <a:spcPct val="0"/>
              </a:spcBef>
              <a:spcAft>
                <a:spcPct val="0"/>
              </a:spcAft>
            </a:pPr>
            <a:r>
              <a:rPr lang="en-US" altLang="en-US" sz="2200" dirty="0"/>
              <a:t>We first import our Page Object class to use and create a new Page instance in the </a:t>
            </a:r>
            <a:r>
              <a:rPr lang="en-US" altLang="en-US" sz="2200" dirty="0" err="1"/>
              <a:t>beforeEach</a:t>
            </a:r>
            <a:r>
              <a:rPr lang="en-US" altLang="en-US" sz="2200" dirty="0"/>
              <a:t> function. </a:t>
            </a:r>
          </a:p>
          <a:p>
            <a:pPr marL="457200" lvl="1" indent="0" eaLnBrk="0" fontAlgn="base" hangingPunct="0">
              <a:spcBef>
                <a:spcPct val="0"/>
              </a:spcBef>
              <a:spcAft>
                <a:spcPct val="0"/>
              </a:spcAft>
              <a:buNone/>
            </a:pPr>
            <a:endParaRPr lang="en-US" altLang="en-US" sz="2200" dirty="0"/>
          </a:p>
          <a:p>
            <a:pPr marL="914400" lvl="1" indent="-457200" eaLnBrk="0" fontAlgn="base" hangingPunct="0">
              <a:spcBef>
                <a:spcPct val="0"/>
              </a:spcBef>
              <a:spcAft>
                <a:spcPct val="0"/>
              </a:spcAft>
            </a:pPr>
            <a:r>
              <a:rPr lang="en-US" altLang="en-US" sz="2200" dirty="0"/>
              <a:t>This will create a new isolated test page for each E2E test. With Jasmine we give a description to the test with the it() function. </a:t>
            </a:r>
          </a:p>
          <a:p>
            <a:pPr marL="457200" lvl="1" indent="0" eaLnBrk="0" fontAlgn="base" hangingPunct="0">
              <a:spcBef>
                <a:spcPct val="0"/>
              </a:spcBef>
              <a:spcAft>
                <a:spcPct val="0"/>
              </a:spcAft>
              <a:buNone/>
            </a:pPr>
            <a:endParaRPr lang="en-US" altLang="en-US" sz="2200" dirty="0"/>
          </a:p>
          <a:p>
            <a:pPr marL="914400" lvl="1" indent="-457200" eaLnBrk="0" fontAlgn="base" hangingPunct="0">
              <a:spcBef>
                <a:spcPct val="0"/>
              </a:spcBef>
              <a:spcAft>
                <a:spcPct val="0"/>
              </a:spcAft>
            </a:pPr>
            <a:r>
              <a:rPr lang="en-US" altLang="en-US" sz="2200" dirty="0"/>
              <a:t>The it function takes a function to execute and runs an expectation to make sure the test passes. In our test we run </a:t>
            </a:r>
            <a:r>
              <a:rPr lang="en-US" altLang="en-US" sz="2200" dirty="0" err="1"/>
              <a:t>page.navigateTo</a:t>
            </a:r>
            <a:r>
              <a:rPr lang="en-US" altLang="en-US" sz="2200" dirty="0"/>
              <a:t>(); to browse to our home page.</a:t>
            </a:r>
          </a:p>
          <a:p>
            <a:pPr marL="457200" lvl="1" indent="0" eaLnBrk="0" fontAlgn="base" hangingPunct="0">
              <a:spcBef>
                <a:spcPct val="0"/>
              </a:spcBef>
              <a:spcAft>
                <a:spcPct val="0"/>
              </a:spcAft>
              <a:buNone/>
            </a:pPr>
            <a:endParaRPr lang="en-US" altLang="en-US" sz="2200" dirty="0"/>
          </a:p>
          <a:p>
            <a:pPr marL="914400" lvl="1" indent="-457200" eaLnBrk="0" fontAlgn="base" hangingPunct="0">
              <a:spcBef>
                <a:spcPct val="0"/>
              </a:spcBef>
              <a:spcAft>
                <a:spcPct val="0"/>
              </a:spcAft>
            </a:pPr>
            <a:r>
              <a:rPr lang="en-US" altLang="en-US" sz="2200" dirty="0"/>
              <a:t>The first test we run expect(</a:t>
            </a:r>
            <a:r>
              <a:rPr lang="en-US" altLang="en-US" sz="2200" dirty="0" err="1"/>
              <a:t>page.getParagraphText</a:t>
            </a:r>
            <a:r>
              <a:rPr lang="en-US" altLang="en-US" sz="2200" dirty="0"/>
              <a:t>()).</a:t>
            </a:r>
            <a:r>
              <a:rPr lang="en-US" altLang="en-US" sz="2200" dirty="0" err="1"/>
              <a:t>toEqual</a:t>
            </a:r>
            <a:r>
              <a:rPr lang="en-US" altLang="en-US" sz="2200" dirty="0"/>
              <a:t>(‘BNP Paribas App’); which is what we are expecting</a:t>
            </a:r>
          </a:p>
          <a:p>
            <a:pPr marL="914400" lvl="1" indent="-457200" eaLnBrk="0" fontAlgn="base" hangingPunct="0">
              <a:spcBef>
                <a:spcPct val="0"/>
              </a:spcBef>
              <a:spcAft>
                <a:spcPct val="0"/>
              </a:spcAft>
            </a:pPr>
            <a:endParaRPr lang="en-US" altLang="en-US" sz="2200" dirty="0"/>
          </a:p>
          <a:p>
            <a:pPr marL="914400" lvl="1" indent="-457200" eaLnBrk="0" fontAlgn="base" hangingPunct="0">
              <a:spcBef>
                <a:spcPct val="0"/>
              </a:spcBef>
              <a:spcAft>
                <a:spcPct val="0"/>
              </a:spcAft>
            </a:pPr>
            <a:r>
              <a:rPr lang="en-US" altLang="en-US" sz="2200" dirty="0"/>
              <a:t>To run our tests we run the following command in our Angular CLI project: ng run e2e. This will trigger Protractor to open the browser to start our app and run our tests</a:t>
            </a:r>
          </a:p>
          <a:p>
            <a:endParaRPr lang="en-US" dirty="0"/>
          </a:p>
        </p:txBody>
      </p:sp>
    </p:spTree>
    <p:extLst>
      <p:ext uri="{BB962C8B-B14F-4D97-AF65-F5344CB8AC3E}">
        <p14:creationId xmlns:p14="http://schemas.microsoft.com/office/powerpoint/2010/main" val="42807498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Webpack is a popular module bundler, a tool for bundling application source code in convenient chunks and for loading that code from a server into a browser</a:t>
            </a:r>
          </a:p>
          <a:p>
            <a:endParaRPr lang="en-US" dirty="0"/>
          </a:p>
          <a:p>
            <a:r>
              <a:rPr lang="en-US" dirty="0"/>
              <a:t>It's an excellent alternative to the </a:t>
            </a:r>
            <a:r>
              <a:rPr lang="en-US" i="1" dirty="0" err="1"/>
              <a:t>SystemJS</a:t>
            </a:r>
            <a:r>
              <a:rPr lang="en-US" i="1" dirty="0"/>
              <a:t> </a:t>
            </a:r>
            <a:r>
              <a:rPr lang="en-US" dirty="0"/>
              <a:t>approach</a:t>
            </a:r>
          </a:p>
          <a:p>
            <a:endParaRPr lang="en-US" dirty="0"/>
          </a:p>
          <a:p>
            <a:pPr marL="0" indent="0">
              <a:buNone/>
            </a:pPr>
            <a:endParaRPr lang="en-US" dirty="0"/>
          </a:p>
        </p:txBody>
      </p:sp>
      <p:sp>
        <p:nvSpPr>
          <p:cNvPr id="3" name="Title 2"/>
          <p:cNvSpPr>
            <a:spLocks noGrp="1"/>
          </p:cNvSpPr>
          <p:nvPr>
            <p:ph type="title"/>
          </p:nvPr>
        </p:nvSpPr>
        <p:spPr>
          <a:solidFill>
            <a:schemeClr val="accent2">
              <a:lumMod val="75000"/>
            </a:schemeClr>
          </a:solidFill>
        </p:spPr>
        <p:txBody>
          <a:bodyPr>
            <a:normAutofit/>
          </a:bodyPr>
          <a:lstStyle/>
          <a:p>
            <a:r>
              <a:rPr lang="en-US" dirty="0"/>
              <a:t>Webpack: An Introduction</a:t>
            </a:r>
          </a:p>
        </p:txBody>
      </p:sp>
    </p:spTree>
    <p:extLst>
      <p:ext uri="{BB962C8B-B14F-4D97-AF65-F5344CB8AC3E}">
        <p14:creationId xmlns:p14="http://schemas.microsoft.com/office/powerpoint/2010/main" val="139234815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err="1"/>
              <a:t>SystemJS</a:t>
            </a:r>
            <a:endParaRPr lang="en-US" dirty="0"/>
          </a:p>
          <a:p>
            <a:pPr lvl="1"/>
            <a:r>
              <a:rPr lang="en-US" dirty="0"/>
              <a:t>Universal dynamic module loader - loads ES6 modules, AMD, </a:t>
            </a:r>
            <a:r>
              <a:rPr lang="en-US" dirty="0" err="1"/>
              <a:t>CommonJS</a:t>
            </a:r>
            <a:r>
              <a:rPr lang="en-US" dirty="0"/>
              <a:t> and global scripts in the browser and </a:t>
            </a:r>
            <a:r>
              <a:rPr lang="en-US" dirty="0" err="1"/>
              <a:t>NodeJS</a:t>
            </a:r>
            <a:r>
              <a:rPr lang="en-US" dirty="0"/>
              <a:t>.</a:t>
            </a:r>
          </a:p>
          <a:p>
            <a:pPr lvl="1"/>
            <a:r>
              <a:rPr lang="en-US" dirty="0"/>
              <a:t>You still have work to do (with Gulp for example) to package your Angular2 application for production</a:t>
            </a:r>
          </a:p>
          <a:p>
            <a:r>
              <a:rPr lang="en-US" dirty="0"/>
              <a:t>Webpack </a:t>
            </a:r>
          </a:p>
          <a:p>
            <a:pPr lvl="1"/>
            <a:r>
              <a:rPr lang="en-US" dirty="0"/>
              <a:t>Webpack is a flexible module bundler</a:t>
            </a:r>
          </a:p>
          <a:p>
            <a:pPr lvl="1"/>
            <a:r>
              <a:rPr lang="en-US" dirty="0"/>
              <a:t>It goes further and doesn't only handle modules but also provides a way to package your application (</a:t>
            </a:r>
            <a:r>
              <a:rPr lang="en-US" dirty="0" err="1"/>
              <a:t>concat</a:t>
            </a:r>
            <a:r>
              <a:rPr lang="en-US" dirty="0"/>
              <a:t> files, </a:t>
            </a:r>
            <a:r>
              <a:rPr lang="en-US" dirty="0" err="1"/>
              <a:t>uglify</a:t>
            </a:r>
            <a:r>
              <a:rPr lang="en-US" dirty="0"/>
              <a:t> files, ...)</a:t>
            </a:r>
          </a:p>
          <a:p>
            <a:pPr lvl="1"/>
            <a:r>
              <a:rPr lang="en-US" dirty="0"/>
              <a:t>It also provides a dev server with load reload for development</a:t>
            </a:r>
          </a:p>
          <a:p>
            <a:pPr marL="0" indent="0">
              <a:buNone/>
            </a:pPr>
            <a:endParaRPr lang="en-US" dirty="0"/>
          </a:p>
        </p:txBody>
      </p:sp>
      <p:sp>
        <p:nvSpPr>
          <p:cNvPr id="3" name="Title 2"/>
          <p:cNvSpPr>
            <a:spLocks noGrp="1"/>
          </p:cNvSpPr>
          <p:nvPr>
            <p:ph type="title"/>
          </p:nvPr>
        </p:nvSpPr>
        <p:spPr>
          <a:solidFill>
            <a:schemeClr val="accent2">
              <a:lumMod val="75000"/>
            </a:schemeClr>
          </a:solidFill>
        </p:spPr>
        <p:txBody>
          <a:bodyPr>
            <a:normAutofit/>
          </a:bodyPr>
          <a:lstStyle/>
          <a:p>
            <a:r>
              <a:rPr lang="en-US" dirty="0"/>
              <a:t>A Quick Comparison</a:t>
            </a:r>
          </a:p>
        </p:txBody>
      </p:sp>
    </p:spTree>
    <p:extLst>
      <p:ext uri="{BB962C8B-B14F-4D97-AF65-F5344CB8AC3E}">
        <p14:creationId xmlns:p14="http://schemas.microsoft.com/office/powerpoint/2010/main" val="384631025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What is a bundle?</a:t>
            </a:r>
          </a:p>
          <a:p>
            <a:pPr lvl="1"/>
            <a:r>
              <a:rPr lang="en-US" dirty="0"/>
              <a:t>A bundle is a JavaScript file that incorporate assets that belong together and should be served to the client in a response to a single file request</a:t>
            </a:r>
          </a:p>
          <a:p>
            <a:pPr lvl="1"/>
            <a:r>
              <a:rPr lang="en-US" dirty="0"/>
              <a:t>A bundle can include JavaScript, CSS styles, HTML, and almost any other kind of file</a:t>
            </a:r>
          </a:p>
        </p:txBody>
      </p:sp>
      <p:sp>
        <p:nvSpPr>
          <p:cNvPr id="3" name="Title 2"/>
          <p:cNvSpPr>
            <a:spLocks noGrp="1"/>
          </p:cNvSpPr>
          <p:nvPr>
            <p:ph type="title"/>
          </p:nvPr>
        </p:nvSpPr>
        <p:spPr>
          <a:solidFill>
            <a:schemeClr val="accent2">
              <a:lumMod val="75000"/>
            </a:schemeClr>
          </a:solidFill>
        </p:spPr>
        <p:txBody>
          <a:bodyPr>
            <a:normAutofit/>
          </a:bodyPr>
          <a:lstStyle/>
          <a:p>
            <a:r>
              <a:rPr lang="en-US" dirty="0"/>
              <a:t>Webpack: An Introduction</a:t>
            </a:r>
          </a:p>
        </p:txBody>
      </p:sp>
    </p:spTree>
    <p:extLst>
      <p:ext uri="{BB962C8B-B14F-4D97-AF65-F5344CB8AC3E}">
        <p14:creationId xmlns:p14="http://schemas.microsoft.com/office/powerpoint/2010/main" val="20119065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Webpack roams over your application source code, looking for import statements, building a dependency graph, and emitting one (or more) bundles</a:t>
            </a:r>
          </a:p>
          <a:p>
            <a:r>
              <a:rPr lang="en-US" dirty="0"/>
              <a:t>With </a:t>
            </a:r>
            <a:r>
              <a:rPr lang="en-US" u="sng" dirty="0"/>
              <a:t>plugin "loaders"</a:t>
            </a:r>
            <a:r>
              <a:rPr lang="en-US" dirty="0"/>
              <a:t> Webpack can preprocess and minify different non-JavaScript files such as </a:t>
            </a:r>
            <a:r>
              <a:rPr lang="en-US" dirty="0" err="1"/>
              <a:t>TypeScript</a:t>
            </a:r>
            <a:r>
              <a:rPr lang="en-US" dirty="0"/>
              <a:t>, SASS, and LESS files</a:t>
            </a:r>
          </a:p>
        </p:txBody>
      </p:sp>
      <p:sp>
        <p:nvSpPr>
          <p:cNvPr id="3" name="Title 2"/>
          <p:cNvSpPr>
            <a:spLocks noGrp="1"/>
          </p:cNvSpPr>
          <p:nvPr>
            <p:ph type="title"/>
          </p:nvPr>
        </p:nvSpPr>
        <p:spPr>
          <a:solidFill>
            <a:schemeClr val="accent2">
              <a:lumMod val="75000"/>
            </a:schemeClr>
          </a:solidFill>
        </p:spPr>
        <p:txBody>
          <a:bodyPr>
            <a:normAutofit/>
          </a:bodyPr>
          <a:lstStyle/>
          <a:p>
            <a:r>
              <a:rPr lang="en-US" dirty="0"/>
              <a:t>Webpack: An Introduction</a:t>
            </a:r>
          </a:p>
        </p:txBody>
      </p:sp>
    </p:spTree>
    <p:extLst>
      <p:ext uri="{BB962C8B-B14F-4D97-AF65-F5344CB8AC3E}">
        <p14:creationId xmlns:p14="http://schemas.microsoft.com/office/powerpoint/2010/main" val="9437097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We determine what Webpack does and how it does it with a JavaScript configuration file </a:t>
            </a:r>
            <a:r>
              <a:rPr lang="en-US" u="sng" dirty="0"/>
              <a:t>webpack.config.js</a:t>
            </a:r>
          </a:p>
        </p:txBody>
      </p:sp>
      <p:sp>
        <p:nvSpPr>
          <p:cNvPr id="3" name="Title 2"/>
          <p:cNvSpPr>
            <a:spLocks noGrp="1"/>
          </p:cNvSpPr>
          <p:nvPr>
            <p:ph type="title"/>
          </p:nvPr>
        </p:nvSpPr>
        <p:spPr>
          <a:solidFill>
            <a:schemeClr val="accent2">
              <a:lumMod val="75000"/>
            </a:schemeClr>
          </a:solidFill>
        </p:spPr>
        <p:txBody>
          <a:bodyPr>
            <a:normAutofit/>
          </a:bodyPr>
          <a:lstStyle/>
          <a:p>
            <a:r>
              <a:rPr lang="en-US" dirty="0"/>
              <a:t>Webpack: An Introduction</a:t>
            </a:r>
          </a:p>
        </p:txBody>
      </p:sp>
      <p:sp>
        <p:nvSpPr>
          <p:cNvPr id="4" name="Rectangle 3">
            <a:extLst>
              <a:ext uri="{FF2B5EF4-FFF2-40B4-BE49-F238E27FC236}">
                <a16:creationId xmlns:a16="http://schemas.microsoft.com/office/drawing/2014/main" id="{4BF9CDEF-F067-420F-BF86-874797D2E06F}"/>
              </a:ext>
            </a:extLst>
          </p:cNvPr>
          <p:cNvSpPr/>
          <p:nvPr/>
        </p:nvSpPr>
        <p:spPr>
          <a:xfrm>
            <a:off x="7371031" y="3508716"/>
            <a:ext cx="3051727" cy="1836944"/>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b="1" dirty="0"/>
              <a:t>But the CLI never generated a webpack.config.js file </a:t>
            </a:r>
          </a:p>
          <a:p>
            <a:pPr algn="ctr"/>
            <a:endParaRPr lang="en-US" b="1" dirty="0"/>
          </a:p>
          <a:p>
            <a:pPr algn="ctr"/>
            <a:r>
              <a:rPr lang="en-US" b="1" i="1" dirty="0"/>
              <a:t>ng eject</a:t>
            </a:r>
            <a:r>
              <a:rPr lang="en-US" b="1" dirty="0"/>
              <a:t> ejects your app and outputs the proper </a:t>
            </a:r>
            <a:r>
              <a:rPr lang="en-US" b="1" dirty="0" err="1"/>
              <a:t>webpack</a:t>
            </a:r>
            <a:r>
              <a:rPr lang="en-US" b="1" dirty="0"/>
              <a:t> configuration and scripts</a:t>
            </a:r>
          </a:p>
        </p:txBody>
      </p:sp>
      <p:cxnSp>
        <p:nvCxnSpPr>
          <p:cNvPr id="5" name="Straight Arrow Connector 4">
            <a:extLst>
              <a:ext uri="{FF2B5EF4-FFF2-40B4-BE49-F238E27FC236}">
                <a16:creationId xmlns:a16="http://schemas.microsoft.com/office/drawing/2014/main" id="{6D8996E0-C100-4BB6-95CE-DFCD1C1A2F4E}"/>
              </a:ext>
            </a:extLst>
          </p:cNvPr>
          <p:cNvCxnSpPr>
            <a:cxnSpLocks/>
            <a:stCxn id="4" idx="1"/>
          </p:cNvCxnSpPr>
          <p:nvPr/>
        </p:nvCxnSpPr>
        <p:spPr>
          <a:xfrm flipH="1" flipV="1">
            <a:off x="4385835" y="2721298"/>
            <a:ext cx="2985196" cy="1705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815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504392"/>
          </a:xfrm>
        </p:spPr>
        <p:txBody>
          <a:bodyPr/>
          <a:lstStyle/>
          <a:p>
            <a:r>
              <a:rPr lang="en-US" sz="3200" dirty="0"/>
              <a:t>An Angular module allows Angular to define a context for compiling templates</a:t>
            </a:r>
          </a:p>
          <a:p>
            <a:endParaRPr lang="en-US" sz="3200" dirty="0"/>
          </a:p>
          <a:p>
            <a:r>
              <a:rPr lang="en-US" sz="3200" dirty="0"/>
              <a:t>For example when Angular is parsing HTML templates, its looking for a certain list of components, directives and pipes</a:t>
            </a:r>
          </a:p>
          <a:p>
            <a:endParaRPr lang="en-US" sz="3200" dirty="0"/>
          </a:p>
          <a:p>
            <a:r>
              <a:rPr lang="en-US" sz="3200" dirty="0"/>
              <a:t>Each HTML tag is compared to that list to see if a component should be applied on top of it, the same goes for each attribute. The problem is: how does Angular know which components, directives and pipes should it be looking for while parsing the HTML?</a:t>
            </a:r>
          </a:p>
          <a:p>
            <a:endParaRPr lang="en-US" sz="3200" dirty="0"/>
          </a:p>
        </p:txBody>
      </p:sp>
      <p:sp>
        <p:nvSpPr>
          <p:cNvPr id="3" name="Title 2"/>
          <p:cNvSpPr>
            <a:spLocks noGrp="1"/>
          </p:cNvSpPr>
          <p:nvPr>
            <p:ph type="title"/>
          </p:nvPr>
        </p:nvSpPr>
        <p:spPr>
          <a:solidFill>
            <a:schemeClr val="accent2">
              <a:lumMod val="75000"/>
            </a:schemeClr>
          </a:solidFill>
        </p:spPr>
        <p:txBody>
          <a:bodyPr/>
          <a:lstStyle/>
          <a:p>
            <a:r>
              <a:rPr lang="en-US" dirty="0"/>
              <a:t>Angular Modules</a:t>
            </a:r>
          </a:p>
        </p:txBody>
      </p:sp>
    </p:spTree>
    <p:extLst>
      <p:ext uri="{BB962C8B-B14F-4D97-AF65-F5344CB8AC3E}">
        <p14:creationId xmlns:p14="http://schemas.microsoft.com/office/powerpoint/2010/main" val="15987619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ng eject simply means you need to do something a lot more advanced or custom with </a:t>
            </a:r>
            <a:r>
              <a:rPr lang="en-US" dirty="0" err="1"/>
              <a:t>webpack</a:t>
            </a:r>
            <a:r>
              <a:rPr lang="en-US" dirty="0"/>
              <a:t> than what the cli provides for commands like ng build and ng serve</a:t>
            </a:r>
          </a:p>
          <a:p>
            <a:r>
              <a:rPr lang="en-US" dirty="0"/>
              <a:t>It generates a webpack.config.js based on the configurations that the cli uses which you can further customize</a:t>
            </a:r>
          </a:p>
        </p:txBody>
      </p:sp>
      <p:sp>
        <p:nvSpPr>
          <p:cNvPr id="3" name="Title 2"/>
          <p:cNvSpPr>
            <a:spLocks noGrp="1"/>
          </p:cNvSpPr>
          <p:nvPr>
            <p:ph type="title"/>
          </p:nvPr>
        </p:nvSpPr>
        <p:spPr>
          <a:solidFill>
            <a:schemeClr val="accent2">
              <a:lumMod val="75000"/>
            </a:schemeClr>
          </a:solidFill>
        </p:spPr>
        <p:txBody>
          <a:bodyPr>
            <a:normAutofit/>
          </a:bodyPr>
          <a:lstStyle/>
          <a:p>
            <a:r>
              <a:rPr lang="en-US" dirty="0"/>
              <a:t>ng eject</a:t>
            </a:r>
          </a:p>
        </p:txBody>
      </p:sp>
    </p:spTree>
    <p:extLst>
      <p:ext uri="{BB962C8B-B14F-4D97-AF65-F5344CB8AC3E}">
        <p14:creationId xmlns:p14="http://schemas.microsoft.com/office/powerpoint/2010/main" val="15043463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We feed Webpack with one or more entry files and let it find and incorporate the dependencies that radiate from those entries</a:t>
            </a:r>
          </a:p>
          <a:p>
            <a:pPr lvl="1"/>
            <a:r>
              <a:rPr lang="en-US" dirty="0"/>
              <a:t>E.g. you can start from the application's root file, </a:t>
            </a:r>
            <a:r>
              <a:rPr lang="en-US" dirty="0" err="1"/>
              <a:t>src</a:t>
            </a:r>
            <a:r>
              <a:rPr lang="en-US" dirty="0"/>
              <a:t>/</a:t>
            </a:r>
            <a:r>
              <a:rPr lang="en-US" dirty="0" err="1"/>
              <a:t>app.ts</a:t>
            </a:r>
            <a:r>
              <a:rPr lang="en-US" dirty="0"/>
              <a:t>:</a:t>
            </a:r>
            <a:endParaRPr lang="en-US" u="sng" dirty="0"/>
          </a:p>
        </p:txBody>
      </p:sp>
      <p:sp>
        <p:nvSpPr>
          <p:cNvPr id="3" name="Title 2"/>
          <p:cNvSpPr>
            <a:spLocks noGrp="1"/>
          </p:cNvSpPr>
          <p:nvPr>
            <p:ph type="title"/>
          </p:nvPr>
        </p:nvSpPr>
        <p:spPr>
          <a:solidFill>
            <a:schemeClr val="accent2">
              <a:lumMod val="75000"/>
            </a:schemeClr>
          </a:solidFill>
        </p:spPr>
        <p:txBody>
          <a:bodyPr>
            <a:normAutofit/>
          </a:bodyPr>
          <a:lstStyle/>
          <a:p>
            <a:r>
              <a:rPr lang="en-US" dirty="0"/>
              <a:t>Webpack: Entries and Outputs</a:t>
            </a:r>
          </a:p>
        </p:txBody>
      </p:sp>
      <p:pic>
        <p:nvPicPr>
          <p:cNvPr id="4" name="Picture 3"/>
          <p:cNvPicPr>
            <a:picLocks noChangeAspect="1"/>
          </p:cNvPicPr>
          <p:nvPr/>
        </p:nvPicPr>
        <p:blipFill>
          <a:blip r:embed="rId3"/>
          <a:stretch>
            <a:fillRect/>
          </a:stretch>
        </p:blipFill>
        <p:spPr>
          <a:xfrm>
            <a:off x="1150278" y="3458563"/>
            <a:ext cx="3990975" cy="2390775"/>
          </a:xfrm>
          <a:prstGeom prst="rect">
            <a:avLst/>
          </a:prstGeom>
        </p:spPr>
      </p:pic>
    </p:spTree>
    <p:extLst>
      <p:ext uri="{BB962C8B-B14F-4D97-AF65-F5344CB8AC3E}">
        <p14:creationId xmlns:p14="http://schemas.microsoft.com/office/powerpoint/2010/main" val="28910499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Webpack inspects that file and traverses its import dependencies recursively</a:t>
            </a:r>
          </a:p>
        </p:txBody>
      </p:sp>
      <p:sp>
        <p:nvSpPr>
          <p:cNvPr id="3" name="Title 2"/>
          <p:cNvSpPr>
            <a:spLocks noGrp="1"/>
          </p:cNvSpPr>
          <p:nvPr>
            <p:ph type="title"/>
          </p:nvPr>
        </p:nvSpPr>
        <p:spPr>
          <a:solidFill>
            <a:schemeClr val="accent2">
              <a:lumMod val="75000"/>
            </a:schemeClr>
          </a:solidFill>
        </p:spPr>
        <p:txBody>
          <a:bodyPr>
            <a:normAutofit/>
          </a:bodyPr>
          <a:lstStyle/>
          <a:p>
            <a:r>
              <a:rPr lang="en-US" dirty="0"/>
              <a:t>Webpack: Entries and Outputs</a:t>
            </a:r>
          </a:p>
        </p:txBody>
      </p:sp>
      <p:pic>
        <p:nvPicPr>
          <p:cNvPr id="5" name="Picture 4"/>
          <p:cNvPicPr>
            <a:picLocks noChangeAspect="1"/>
          </p:cNvPicPr>
          <p:nvPr/>
        </p:nvPicPr>
        <p:blipFill>
          <a:blip r:embed="rId3"/>
          <a:stretch>
            <a:fillRect/>
          </a:stretch>
        </p:blipFill>
        <p:spPr>
          <a:xfrm>
            <a:off x="6702724" y="2641553"/>
            <a:ext cx="4301706" cy="2760573"/>
          </a:xfrm>
          <a:prstGeom prst="rect">
            <a:avLst/>
          </a:prstGeom>
        </p:spPr>
      </p:pic>
      <p:pic>
        <p:nvPicPr>
          <p:cNvPr id="6" name="Picture 5"/>
          <p:cNvPicPr>
            <a:picLocks noChangeAspect="1"/>
          </p:cNvPicPr>
          <p:nvPr/>
        </p:nvPicPr>
        <p:blipFill>
          <a:blip r:embed="rId4"/>
          <a:stretch>
            <a:fillRect/>
          </a:stretch>
        </p:blipFill>
        <p:spPr>
          <a:xfrm>
            <a:off x="529176" y="2826451"/>
            <a:ext cx="3990975" cy="2390775"/>
          </a:xfrm>
          <a:prstGeom prst="rect">
            <a:avLst/>
          </a:prstGeom>
        </p:spPr>
      </p:pic>
    </p:spTree>
    <p:extLst>
      <p:ext uri="{BB962C8B-B14F-4D97-AF65-F5344CB8AC3E}">
        <p14:creationId xmlns:p14="http://schemas.microsoft.com/office/powerpoint/2010/main" val="22331234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In this example it sees that we're importing @angular/core so it adds that to its dependency list for (potential) inclusion in the bundle</a:t>
            </a:r>
          </a:p>
          <a:p>
            <a:r>
              <a:rPr lang="en-US" dirty="0"/>
              <a:t>It opens @angular/core and follows its network of import statements until it has build the complete dependency graph from </a:t>
            </a:r>
            <a:r>
              <a:rPr lang="en-US" dirty="0" err="1"/>
              <a:t>app.ts</a:t>
            </a:r>
            <a:r>
              <a:rPr lang="en-US" dirty="0"/>
              <a:t> down</a:t>
            </a:r>
          </a:p>
        </p:txBody>
      </p:sp>
      <p:sp>
        <p:nvSpPr>
          <p:cNvPr id="3" name="Title 2"/>
          <p:cNvSpPr>
            <a:spLocks noGrp="1"/>
          </p:cNvSpPr>
          <p:nvPr>
            <p:ph type="title"/>
          </p:nvPr>
        </p:nvSpPr>
        <p:spPr>
          <a:solidFill>
            <a:schemeClr val="accent2">
              <a:lumMod val="75000"/>
            </a:schemeClr>
          </a:solidFill>
        </p:spPr>
        <p:txBody>
          <a:bodyPr>
            <a:normAutofit/>
          </a:bodyPr>
          <a:lstStyle/>
          <a:p>
            <a:r>
              <a:rPr lang="en-US" dirty="0"/>
              <a:t>Webpack: Entries and Outputs</a:t>
            </a:r>
          </a:p>
        </p:txBody>
      </p:sp>
    </p:spTree>
    <p:extLst>
      <p:ext uri="{BB962C8B-B14F-4D97-AF65-F5344CB8AC3E}">
        <p14:creationId xmlns:p14="http://schemas.microsoft.com/office/powerpoint/2010/main" val="409236126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It outputs these files to the app.js bundle file designated in configuration:</a:t>
            </a:r>
          </a:p>
          <a:p>
            <a:endParaRPr lang="en-US" dirty="0"/>
          </a:p>
          <a:p>
            <a:endParaRPr lang="en-US" dirty="0"/>
          </a:p>
          <a:p>
            <a:endParaRPr lang="en-US" dirty="0"/>
          </a:p>
          <a:p>
            <a:endParaRPr lang="en-US" dirty="0"/>
          </a:p>
          <a:p>
            <a:r>
              <a:rPr lang="en-US" dirty="0"/>
              <a:t>This app.js output bundle is a single JavaScript file that contains the application source and its dependencies</a:t>
            </a:r>
          </a:p>
          <a:p>
            <a:endParaRPr lang="en-US" dirty="0"/>
          </a:p>
        </p:txBody>
      </p:sp>
      <p:sp>
        <p:nvSpPr>
          <p:cNvPr id="3" name="Title 2"/>
          <p:cNvSpPr>
            <a:spLocks noGrp="1"/>
          </p:cNvSpPr>
          <p:nvPr>
            <p:ph type="title"/>
          </p:nvPr>
        </p:nvSpPr>
        <p:spPr>
          <a:solidFill>
            <a:schemeClr val="accent2">
              <a:lumMod val="75000"/>
            </a:schemeClr>
          </a:solidFill>
        </p:spPr>
        <p:txBody>
          <a:bodyPr>
            <a:normAutofit/>
          </a:bodyPr>
          <a:lstStyle/>
          <a:p>
            <a:r>
              <a:rPr lang="en-US" dirty="0"/>
              <a:t>Webpack: Entries and Outputs</a:t>
            </a:r>
          </a:p>
        </p:txBody>
      </p:sp>
      <p:pic>
        <p:nvPicPr>
          <p:cNvPr id="4" name="Picture 3"/>
          <p:cNvPicPr>
            <a:picLocks noChangeAspect="1"/>
          </p:cNvPicPr>
          <p:nvPr/>
        </p:nvPicPr>
        <p:blipFill>
          <a:blip r:embed="rId3"/>
          <a:stretch>
            <a:fillRect/>
          </a:stretch>
        </p:blipFill>
        <p:spPr>
          <a:xfrm>
            <a:off x="705838" y="2626025"/>
            <a:ext cx="3171825" cy="2209800"/>
          </a:xfrm>
          <a:prstGeom prst="rect">
            <a:avLst/>
          </a:prstGeom>
        </p:spPr>
      </p:pic>
    </p:spTree>
    <p:extLst>
      <p:ext uri="{BB962C8B-B14F-4D97-AF65-F5344CB8AC3E}">
        <p14:creationId xmlns:p14="http://schemas.microsoft.com/office/powerpoint/2010/main" val="21111299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Multiple Bundles</a:t>
            </a:r>
          </a:p>
          <a:p>
            <a:pPr lvl="1"/>
            <a:r>
              <a:rPr lang="en-US" dirty="0"/>
              <a:t>We probably do not want one giant bundle of everything</a:t>
            </a:r>
          </a:p>
          <a:p>
            <a:pPr lvl="1"/>
            <a:r>
              <a:rPr lang="en-US" dirty="0"/>
              <a:t>We'll likely prefer to separate our volatile application app code from comparatively stable vendor code modules</a:t>
            </a:r>
          </a:p>
        </p:txBody>
      </p:sp>
      <p:sp>
        <p:nvSpPr>
          <p:cNvPr id="3" name="Title 2"/>
          <p:cNvSpPr>
            <a:spLocks noGrp="1"/>
          </p:cNvSpPr>
          <p:nvPr>
            <p:ph type="title"/>
          </p:nvPr>
        </p:nvSpPr>
        <p:spPr>
          <a:solidFill>
            <a:schemeClr val="accent2">
              <a:lumMod val="75000"/>
            </a:schemeClr>
          </a:solidFill>
        </p:spPr>
        <p:txBody>
          <a:bodyPr>
            <a:normAutofit/>
          </a:bodyPr>
          <a:lstStyle/>
          <a:p>
            <a:r>
              <a:rPr lang="en-US" dirty="0"/>
              <a:t>Webpack: Entries and Outputs</a:t>
            </a:r>
          </a:p>
        </p:txBody>
      </p:sp>
      <p:pic>
        <p:nvPicPr>
          <p:cNvPr id="4" name="Picture 3"/>
          <p:cNvPicPr>
            <a:picLocks noChangeAspect="1"/>
          </p:cNvPicPr>
          <p:nvPr/>
        </p:nvPicPr>
        <p:blipFill>
          <a:blip r:embed="rId3"/>
          <a:stretch>
            <a:fillRect/>
          </a:stretch>
        </p:blipFill>
        <p:spPr>
          <a:xfrm>
            <a:off x="753042" y="3004238"/>
            <a:ext cx="3450897" cy="3459192"/>
          </a:xfrm>
          <a:prstGeom prst="rect">
            <a:avLst/>
          </a:prstGeom>
        </p:spPr>
      </p:pic>
      <p:sp>
        <p:nvSpPr>
          <p:cNvPr id="5" name="Rectangle 4"/>
          <p:cNvSpPr/>
          <p:nvPr/>
        </p:nvSpPr>
        <p:spPr>
          <a:xfrm>
            <a:off x="6577937" y="3081792"/>
            <a:ext cx="4750287" cy="2318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t>Webpack constructs two separate dependency graphs and emits two bundle files</a:t>
            </a:r>
          </a:p>
          <a:p>
            <a:pPr lvl="0" algn="ctr"/>
            <a:endParaRPr lang="en-US" dirty="0"/>
          </a:p>
          <a:p>
            <a:pPr lvl="0" algn="ctr"/>
            <a:r>
              <a:rPr lang="en-US" dirty="0"/>
              <a:t>[name] is a placeholder for the different file names</a:t>
            </a:r>
          </a:p>
        </p:txBody>
      </p:sp>
      <p:cxnSp>
        <p:nvCxnSpPr>
          <p:cNvPr id="6" name="Straight Arrow Connector 5"/>
          <p:cNvCxnSpPr>
            <a:stCxn id="5" idx="1"/>
          </p:cNvCxnSpPr>
          <p:nvPr/>
        </p:nvCxnSpPr>
        <p:spPr>
          <a:xfrm flipH="1">
            <a:off x="3545457" y="4240964"/>
            <a:ext cx="3032480" cy="37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5" idx="1"/>
          </p:cNvCxnSpPr>
          <p:nvPr/>
        </p:nvCxnSpPr>
        <p:spPr>
          <a:xfrm flipH="1">
            <a:off x="2708695" y="4240964"/>
            <a:ext cx="3869242" cy="1374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372396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Webpack can bundle any kind of file: JavaScript, </a:t>
            </a:r>
            <a:r>
              <a:rPr lang="en-US" dirty="0" err="1"/>
              <a:t>TypeScript</a:t>
            </a:r>
            <a:r>
              <a:rPr lang="en-US" dirty="0"/>
              <a:t>, CSS, SASS, LESS, images, html, fonts, etc.</a:t>
            </a:r>
          </a:p>
          <a:p>
            <a:r>
              <a:rPr lang="en-US" dirty="0"/>
              <a:t>Webpack itself doesn't know what to do with a non-JavaScript files</a:t>
            </a:r>
          </a:p>
          <a:p>
            <a:r>
              <a:rPr lang="en-US" dirty="0"/>
              <a:t>We teach it to process such files into JavaScript with </a:t>
            </a:r>
            <a:r>
              <a:rPr lang="en-US" i="1" dirty="0"/>
              <a:t>loaders</a:t>
            </a:r>
            <a:endParaRPr lang="en-US" dirty="0"/>
          </a:p>
        </p:txBody>
      </p:sp>
      <p:sp>
        <p:nvSpPr>
          <p:cNvPr id="3" name="Title 2"/>
          <p:cNvSpPr>
            <a:spLocks noGrp="1"/>
          </p:cNvSpPr>
          <p:nvPr>
            <p:ph type="title"/>
          </p:nvPr>
        </p:nvSpPr>
        <p:spPr>
          <a:solidFill>
            <a:schemeClr val="accent2">
              <a:lumMod val="75000"/>
            </a:schemeClr>
          </a:solidFill>
        </p:spPr>
        <p:txBody>
          <a:bodyPr>
            <a:normAutofit/>
          </a:bodyPr>
          <a:lstStyle/>
          <a:p>
            <a:r>
              <a:rPr lang="en-US" dirty="0"/>
              <a:t>Webpack: Loaders</a:t>
            </a:r>
          </a:p>
        </p:txBody>
      </p:sp>
    </p:spTree>
    <p:extLst>
      <p:ext uri="{BB962C8B-B14F-4D97-AF65-F5344CB8AC3E}">
        <p14:creationId xmlns:p14="http://schemas.microsoft.com/office/powerpoint/2010/main" val="413089418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Here we configure loaders for </a:t>
            </a:r>
            <a:r>
              <a:rPr lang="en-US" dirty="0" err="1"/>
              <a:t>TypeScript</a:t>
            </a:r>
            <a:r>
              <a:rPr lang="en-US" dirty="0"/>
              <a:t> and CSS:</a:t>
            </a:r>
          </a:p>
          <a:p>
            <a:endParaRPr lang="en-US" dirty="0"/>
          </a:p>
        </p:txBody>
      </p:sp>
      <p:sp>
        <p:nvSpPr>
          <p:cNvPr id="3" name="Title 2"/>
          <p:cNvSpPr>
            <a:spLocks noGrp="1"/>
          </p:cNvSpPr>
          <p:nvPr>
            <p:ph type="title"/>
          </p:nvPr>
        </p:nvSpPr>
        <p:spPr>
          <a:solidFill>
            <a:schemeClr val="accent2">
              <a:lumMod val="75000"/>
            </a:schemeClr>
          </a:solidFill>
        </p:spPr>
        <p:txBody>
          <a:bodyPr>
            <a:normAutofit/>
          </a:bodyPr>
          <a:lstStyle/>
          <a:p>
            <a:r>
              <a:rPr lang="en-US" dirty="0"/>
              <a:t>Webpack: Loaders</a:t>
            </a:r>
          </a:p>
        </p:txBody>
      </p:sp>
      <p:pic>
        <p:nvPicPr>
          <p:cNvPr id="4" name="Picture 3"/>
          <p:cNvPicPr>
            <a:picLocks noChangeAspect="1"/>
          </p:cNvPicPr>
          <p:nvPr/>
        </p:nvPicPr>
        <p:blipFill>
          <a:blip r:embed="rId3"/>
          <a:stretch>
            <a:fillRect/>
          </a:stretch>
        </p:blipFill>
        <p:spPr>
          <a:xfrm>
            <a:off x="663785" y="1855667"/>
            <a:ext cx="3514725" cy="4733925"/>
          </a:xfrm>
          <a:prstGeom prst="rect">
            <a:avLst/>
          </a:prstGeom>
        </p:spPr>
      </p:pic>
      <p:sp>
        <p:nvSpPr>
          <p:cNvPr id="5" name="Rectangle 4"/>
          <p:cNvSpPr/>
          <p:nvPr/>
        </p:nvSpPr>
        <p:spPr>
          <a:xfrm>
            <a:off x="4787661" y="1949570"/>
            <a:ext cx="7211682" cy="4640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t>As Webpack encounters import statements like these:</a:t>
            </a:r>
          </a:p>
          <a:p>
            <a:pPr lvl="0" algn="ctr"/>
            <a:r>
              <a:rPr lang="en-US" dirty="0"/>
              <a:t>import { </a:t>
            </a:r>
            <a:r>
              <a:rPr lang="en-US" dirty="0" err="1"/>
              <a:t>AppComponent</a:t>
            </a:r>
            <a:r>
              <a:rPr lang="en-US" dirty="0"/>
              <a:t> } from './</a:t>
            </a:r>
            <a:r>
              <a:rPr lang="en-US" dirty="0" err="1"/>
              <a:t>app.component.ts</a:t>
            </a:r>
            <a:r>
              <a:rPr lang="en-US" dirty="0"/>
              <a:t>';</a:t>
            </a:r>
          </a:p>
          <a:p>
            <a:pPr lvl="0" algn="ctr"/>
            <a:r>
              <a:rPr lang="en-US" dirty="0"/>
              <a:t>import '</a:t>
            </a:r>
            <a:r>
              <a:rPr lang="en-US" dirty="0" err="1"/>
              <a:t>uiframework</a:t>
            </a:r>
            <a:r>
              <a:rPr lang="en-US" dirty="0"/>
              <a:t>/</a:t>
            </a:r>
            <a:r>
              <a:rPr lang="en-US" dirty="0" err="1"/>
              <a:t>dist</a:t>
            </a:r>
            <a:r>
              <a:rPr lang="en-US" dirty="0"/>
              <a:t>/uiframework.css';</a:t>
            </a:r>
          </a:p>
          <a:p>
            <a:pPr lvl="0" algn="ctr"/>
            <a:endParaRPr lang="en-US" dirty="0"/>
          </a:p>
          <a:p>
            <a:pPr algn="ctr"/>
            <a:r>
              <a:rPr lang="en-US" dirty="0"/>
              <a:t>it applies the test </a:t>
            </a:r>
            <a:r>
              <a:rPr lang="en-US" dirty="0" err="1"/>
              <a:t>RegEx</a:t>
            </a:r>
            <a:r>
              <a:rPr lang="en-US" dirty="0"/>
              <a:t> patterns. When a pattern matches the filename, Webpack processes the file with the associated loader</a:t>
            </a:r>
          </a:p>
          <a:p>
            <a:pPr algn="ctr"/>
            <a:endParaRPr lang="en-US" dirty="0"/>
          </a:p>
          <a:p>
            <a:pPr lvl="0" algn="ctr"/>
            <a:r>
              <a:rPr lang="en-US" dirty="0"/>
              <a:t>The first import file matches the .</a:t>
            </a:r>
            <a:r>
              <a:rPr lang="en-US" dirty="0" err="1"/>
              <a:t>ts</a:t>
            </a:r>
            <a:r>
              <a:rPr lang="en-US" dirty="0"/>
              <a:t> pattern so Webpack processes it with the awesome-typescript-loader. The imported file doesn't match the second pattern so its loader is ignored</a:t>
            </a:r>
          </a:p>
          <a:p>
            <a:pPr lvl="0" algn="ctr"/>
            <a:endParaRPr lang="en-US" dirty="0"/>
          </a:p>
          <a:p>
            <a:pPr lvl="0" algn="ctr"/>
            <a:r>
              <a:rPr lang="en-US" dirty="0"/>
              <a:t>The second import matches the second .</a:t>
            </a:r>
            <a:r>
              <a:rPr lang="en-US" dirty="0" err="1"/>
              <a:t>css</a:t>
            </a:r>
            <a:r>
              <a:rPr lang="en-US" dirty="0"/>
              <a:t> pattern for which we have two loaders chained by the (!) character. Webpack applies chained loaders right to left so it applies the </a:t>
            </a:r>
            <a:r>
              <a:rPr lang="en-US" dirty="0" err="1"/>
              <a:t>css</a:t>
            </a:r>
            <a:r>
              <a:rPr lang="en-US" dirty="0"/>
              <a:t> loader first (to flatten CSS @import and </a:t>
            </a:r>
            <a:r>
              <a:rPr lang="en-US" dirty="0" err="1"/>
              <a:t>url</a:t>
            </a:r>
            <a:r>
              <a:rPr lang="en-US" dirty="0"/>
              <a:t>(...) statements) and then the style loader (to append the </a:t>
            </a:r>
            <a:r>
              <a:rPr lang="en-US" dirty="0" err="1"/>
              <a:t>css</a:t>
            </a:r>
            <a:r>
              <a:rPr lang="en-US" dirty="0"/>
              <a:t> inside &lt;style&gt; elements on the page).</a:t>
            </a:r>
          </a:p>
          <a:p>
            <a:pPr lvl="0" algn="ctr"/>
            <a:endParaRPr lang="en-US" dirty="0"/>
          </a:p>
        </p:txBody>
      </p:sp>
      <p:cxnSp>
        <p:nvCxnSpPr>
          <p:cNvPr id="6" name="Straight Arrow Connector 5"/>
          <p:cNvCxnSpPr>
            <a:stCxn id="5" idx="1"/>
          </p:cNvCxnSpPr>
          <p:nvPr/>
        </p:nvCxnSpPr>
        <p:spPr>
          <a:xfrm flipH="1" flipV="1">
            <a:off x="2976113" y="3657601"/>
            <a:ext cx="1811548" cy="611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1"/>
          </p:cNvCxnSpPr>
          <p:nvPr/>
        </p:nvCxnSpPr>
        <p:spPr>
          <a:xfrm flipH="1">
            <a:off x="3122763" y="4269581"/>
            <a:ext cx="1664898" cy="772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088942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Webpack has a build pipeline with well-defined phases</a:t>
            </a:r>
          </a:p>
          <a:p>
            <a:r>
              <a:rPr lang="en-US" dirty="0"/>
              <a:t>We tap into that pipeline with plugins such as the </a:t>
            </a:r>
            <a:r>
              <a:rPr lang="en-US" dirty="0" err="1"/>
              <a:t>uglify</a:t>
            </a:r>
            <a:r>
              <a:rPr lang="en-US" dirty="0"/>
              <a:t> </a:t>
            </a:r>
            <a:r>
              <a:rPr lang="en-US" dirty="0" err="1"/>
              <a:t>minification</a:t>
            </a:r>
            <a:r>
              <a:rPr lang="en-US" dirty="0"/>
              <a:t> plugin:</a:t>
            </a:r>
          </a:p>
          <a:p>
            <a:endParaRPr lang="en-US" dirty="0"/>
          </a:p>
          <a:p>
            <a:endParaRPr lang="en-US" dirty="0"/>
          </a:p>
        </p:txBody>
      </p:sp>
      <p:sp>
        <p:nvSpPr>
          <p:cNvPr id="3" name="Title 2"/>
          <p:cNvSpPr>
            <a:spLocks noGrp="1"/>
          </p:cNvSpPr>
          <p:nvPr>
            <p:ph type="title"/>
          </p:nvPr>
        </p:nvSpPr>
        <p:spPr>
          <a:solidFill>
            <a:schemeClr val="accent2">
              <a:lumMod val="75000"/>
            </a:schemeClr>
          </a:solidFill>
        </p:spPr>
        <p:txBody>
          <a:bodyPr>
            <a:normAutofit/>
          </a:bodyPr>
          <a:lstStyle/>
          <a:p>
            <a:r>
              <a:rPr lang="en-US" dirty="0"/>
              <a:t>Webpack: Plugins</a:t>
            </a:r>
          </a:p>
        </p:txBody>
      </p:sp>
      <p:pic>
        <p:nvPicPr>
          <p:cNvPr id="7" name="Picture 6"/>
          <p:cNvPicPr>
            <a:picLocks noChangeAspect="1"/>
          </p:cNvPicPr>
          <p:nvPr/>
        </p:nvPicPr>
        <p:blipFill>
          <a:blip r:embed="rId3"/>
          <a:stretch>
            <a:fillRect/>
          </a:stretch>
        </p:blipFill>
        <p:spPr>
          <a:xfrm>
            <a:off x="662886" y="3849252"/>
            <a:ext cx="5362575" cy="1885950"/>
          </a:xfrm>
          <a:prstGeom prst="rect">
            <a:avLst/>
          </a:prstGeom>
        </p:spPr>
      </p:pic>
    </p:spTree>
    <p:extLst>
      <p:ext uri="{BB962C8B-B14F-4D97-AF65-F5344CB8AC3E}">
        <p14:creationId xmlns:p14="http://schemas.microsoft.com/office/powerpoint/2010/main" val="14545178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Manually add it to your project</a:t>
            </a:r>
          </a:p>
          <a:p>
            <a:endParaRPr lang="en-US" dirty="0"/>
          </a:p>
          <a:p>
            <a:r>
              <a:rPr lang="en-US" dirty="0"/>
              <a:t>Automatically have it setup by creating an Angular application using the Angular CLI</a:t>
            </a:r>
          </a:p>
        </p:txBody>
      </p:sp>
      <p:sp>
        <p:nvSpPr>
          <p:cNvPr id="3" name="Title 2"/>
          <p:cNvSpPr>
            <a:spLocks noGrp="1"/>
          </p:cNvSpPr>
          <p:nvPr>
            <p:ph type="title"/>
          </p:nvPr>
        </p:nvSpPr>
        <p:spPr>
          <a:solidFill>
            <a:schemeClr val="accent2">
              <a:lumMod val="75000"/>
            </a:schemeClr>
          </a:solidFill>
        </p:spPr>
        <p:txBody>
          <a:bodyPr>
            <a:normAutofit/>
          </a:bodyPr>
          <a:lstStyle/>
          <a:p>
            <a:r>
              <a:rPr lang="en-US" dirty="0"/>
              <a:t>Webpack: Set Up</a:t>
            </a:r>
          </a:p>
        </p:txBody>
      </p:sp>
    </p:spTree>
    <p:extLst>
      <p:ext uri="{BB962C8B-B14F-4D97-AF65-F5344CB8AC3E}">
        <p14:creationId xmlns:p14="http://schemas.microsoft.com/office/powerpoint/2010/main" val="1065908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504392"/>
          </a:xfrm>
        </p:spPr>
        <p:txBody>
          <a:bodyPr/>
          <a:lstStyle/>
          <a:p>
            <a:r>
              <a:rPr lang="en-US" sz="3200" dirty="0"/>
              <a:t>That is when Angular modules come in, they provide that exact information in a single place</a:t>
            </a:r>
          </a:p>
        </p:txBody>
      </p:sp>
      <p:sp>
        <p:nvSpPr>
          <p:cNvPr id="3" name="Title 2"/>
          <p:cNvSpPr>
            <a:spLocks noGrp="1"/>
          </p:cNvSpPr>
          <p:nvPr>
            <p:ph type="title"/>
          </p:nvPr>
        </p:nvSpPr>
        <p:spPr>
          <a:solidFill>
            <a:schemeClr val="accent2">
              <a:lumMod val="75000"/>
            </a:schemeClr>
          </a:solidFill>
        </p:spPr>
        <p:txBody>
          <a:bodyPr/>
          <a:lstStyle/>
          <a:p>
            <a:r>
              <a:rPr lang="en-US" dirty="0"/>
              <a:t>Angular Modules</a:t>
            </a:r>
          </a:p>
        </p:txBody>
      </p:sp>
    </p:spTree>
    <p:extLst>
      <p:ext uri="{BB962C8B-B14F-4D97-AF65-F5344CB8AC3E}">
        <p14:creationId xmlns:p14="http://schemas.microsoft.com/office/powerpoint/2010/main" val="35637446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3658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617952" y="1344709"/>
            <a:ext cx="7010400" cy="3943350"/>
          </a:xfrm>
          <a:prstGeom prst="rect">
            <a:avLst/>
          </a:prstGeom>
        </p:spPr>
      </p:pic>
      <p:sp>
        <p:nvSpPr>
          <p:cNvPr id="3" name="Title 2"/>
          <p:cNvSpPr>
            <a:spLocks noGrp="1"/>
          </p:cNvSpPr>
          <p:nvPr>
            <p:ph type="title"/>
          </p:nvPr>
        </p:nvSpPr>
        <p:spPr>
          <a:solidFill>
            <a:schemeClr val="accent2">
              <a:lumMod val="75000"/>
            </a:schemeClr>
          </a:solidFill>
        </p:spPr>
        <p:txBody>
          <a:bodyPr/>
          <a:lstStyle/>
          <a:p>
            <a:r>
              <a:rPr lang="en-US" dirty="0"/>
              <a:t>Angular Modules</a:t>
            </a:r>
          </a:p>
        </p:txBody>
      </p:sp>
      <p:sp>
        <p:nvSpPr>
          <p:cNvPr id="7" name="Rectangular Callout 3"/>
          <p:cNvSpPr/>
          <p:nvPr/>
        </p:nvSpPr>
        <p:spPr>
          <a:xfrm>
            <a:off x="2617951" y="5426179"/>
            <a:ext cx="6739591" cy="1237443"/>
          </a:xfrm>
          <a:prstGeom prst="wedgeRectCallout">
            <a:avLst>
              <a:gd name="adj1" fmla="val -33600"/>
              <a:gd name="adj2" fmla="val -171095"/>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a:r>
              <a:rPr lang="en-US" dirty="0">
                <a:solidFill>
                  <a:prstClr val="white"/>
                </a:solidFill>
              </a:rPr>
              <a:t>The bootstrap property is used, providing a list of components that should be used as bootstrap entry points for the application. There is usually only one element in this array: the root component of the application</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ular Callout 3"/>
          <p:cNvSpPr/>
          <p:nvPr/>
        </p:nvSpPr>
        <p:spPr>
          <a:xfrm>
            <a:off x="335280" y="3629320"/>
            <a:ext cx="1757956" cy="2410110"/>
          </a:xfrm>
          <a:prstGeom prst="wedgeRectCallout">
            <a:avLst>
              <a:gd name="adj1" fmla="val 155512"/>
              <a:gd name="adj2" fmla="val -14261"/>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a:r>
              <a:rPr lang="en-US" dirty="0">
                <a:solidFill>
                  <a:prstClr val="white"/>
                </a:solidFill>
              </a:rPr>
              <a:t>The root module has the conventional name of </a:t>
            </a:r>
            <a:r>
              <a:rPr lang="en-US" dirty="0" err="1">
                <a:solidFill>
                  <a:prstClr val="white"/>
                </a:solidFill>
              </a:rPr>
              <a:t>AppModule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ular Callout 3"/>
          <p:cNvSpPr/>
          <p:nvPr/>
        </p:nvSpPr>
        <p:spPr>
          <a:xfrm>
            <a:off x="9830932" y="1878079"/>
            <a:ext cx="1757956" cy="4205145"/>
          </a:xfrm>
          <a:prstGeom prst="wedgeRectCallout">
            <a:avLst>
              <a:gd name="adj1" fmla="val -334736"/>
              <a:gd name="adj2" fmla="val -13707"/>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a:r>
              <a:rPr lang="en-US" dirty="0">
                <a:solidFill>
                  <a:prstClr val="white"/>
                </a:solidFill>
              </a:rPr>
              <a:t>The root module in the case of web applications imports the </a:t>
            </a:r>
            <a:r>
              <a:rPr lang="en-US" dirty="0" err="1">
                <a:solidFill>
                  <a:prstClr val="white"/>
                </a:solidFill>
              </a:rPr>
              <a:t>BrowserModule</a:t>
            </a:r>
            <a:r>
              <a:rPr lang="en-US" dirty="0">
                <a:solidFill>
                  <a:prstClr val="white"/>
                </a:solidFill>
              </a:rPr>
              <a:t>, which for example provides Browser specific renderers, and installs core directives like </a:t>
            </a:r>
            <a:r>
              <a:rPr lang="en-US" dirty="0" err="1">
                <a:solidFill>
                  <a:prstClr val="white"/>
                </a:solidFill>
              </a:rPr>
              <a:t>ngIf</a:t>
            </a:r>
            <a:r>
              <a:rPr lang="en-US" dirty="0">
                <a:solidFill>
                  <a:prstClr val="white"/>
                </a:solidFill>
              </a:rPr>
              <a:t>, </a:t>
            </a:r>
            <a:r>
              <a:rPr lang="en-US" dirty="0" err="1">
                <a:solidFill>
                  <a:prstClr val="white"/>
                </a:solidFill>
              </a:rPr>
              <a:t>ngFor</a:t>
            </a:r>
            <a:r>
              <a:rPr lang="en-US" dirty="0">
                <a:solidFill>
                  <a:prstClr val="white"/>
                </a:solidFill>
              </a:rPr>
              <a:t>, etc.</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822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6" name="Rectangle 5"/>
          <p:cNvSpPr/>
          <p:nvPr/>
        </p:nvSpPr>
        <p:spPr>
          <a:xfrm>
            <a:off x="3749040" y="4800600"/>
            <a:ext cx="2636520" cy="1905000"/>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itle 2"/>
          <p:cNvSpPr>
            <a:spLocks noGrp="1"/>
          </p:cNvSpPr>
          <p:nvPr>
            <p:ph type="title"/>
          </p:nvPr>
        </p:nvSpPr>
        <p:spPr>
          <a:xfrm>
            <a:off x="-104034" y="2941638"/>
            <a:ext cx="2639946" cy="974725"/>
          </a:xfrm>
        </p:spPr>
        <p:txBody>
          <a:bodyPr>
            <a:normAutofit/>
          </a:bodyPr>
          <a:lstStyle/>
          <a:p>
            <a:pPr algn="ctr"/>
            <a:r>
              <a:rPr lang="en-US" dirty="0"/>
              <a:t>Agenda</a:t>
            </a:r>
          </a:p>
        </p:txBody>
      </p:sp>
      <p:sp>
        <p:nvSpPr>
          <p:cNvPr id="8" name="Rectangle 7"/>
          <p:cNvSpPr/>
          <p:nvPr/>
        </p:nvSpPr>
        <p:spPr>
          <a:xfrm>
            <a:off x="2392771" y="-2324"/>
            <a:ext cx="979922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endParaRPr lang="en-US" sz="3600" dirty="0">
              <a:solidFill>
                <a:schemeClr val="tx1"/>
              </a:solidFill>
            </a:endParaRPr>
          </a:p>
        </p:txBody>
      </p:sp>
      <p:sp>
        <p:nvSpPr>
          <p:cNvPr id="9" name="Text Placeholder 1"/>
          <p:cNvSpPr>
            <a:spLocks noGrp="1"/>
          </p:cNvSpPr>
          <p:nvPr>
            <p:ph type="body" sz="quarter" idx="10"/>
          </p:nvPr>
        </p:nvSpPr>
        <p:spPr>
          <a:xfrm>
            <a:off x="2443468" y="109509"/>
            <a:ext cx="5178497" cy="6225586"/>
          </a:xfrm>
        </p:spPr>
        <p:txBody>
          <a:bodyPr/>
          <a:lstStyle/>
          <a:p>
            <a:pPr marL="0" indent="0">
              <a:buNone/>
            </a:pPr>
            <a:r>
              <a:rPr lang="en-US" sz="3600" b="1" dirty="0">
                <a:solidFill>
                  <a:schemeClr val="tx1"/>
                </a:solidFill>
              </a:rPr>
              <a:t>Day 1</a:t>
            </a:r>
          </a:p>
          <a:p>
            <a:r>
              <a:rPr lang="en-US" sz="3600" dirty="0">
                <a:solidFill>
                  <a:schemeClr val="tx1"/>
                </a:solidFill>
              </a:rPr>
              <a:t>Set Up Our </a:t>
            </a:r>
            <a:br>
              <a:rPr lang="en-US" sz="3600" dirty="0">
                <a:solidFill>
                  <a:schemeClr val="tx1"/>
                </a:solidFill>
              </a:rPr>
            </a:br>
            <a:r>
              <a:rPr lang="en-US" sz="3600" dirty="0">
                <a:solidFill>
                  <a:schemeClr val="tx1"/>
                </a:solidFill>
              </a:rPr>
              <a:t>Environment</a:t>
            </a:r>
          </a:p>
          <a:p>
            <a:r>
              <a:rPr lang="en-US" sz="3600" dirty="0">
                <a:solidFill>
                  <a:schemeClr val="tx1"/>
                </a:solidFill>
              </a:rPr>
              <a:t>Modules</a:t>
            </a:r>
          </a:p>
          <a:p>
            <a:r>
              <a:rPr lang="en-US" sz="3600" dirty="0">
                <a:solidFill>
                  <a:schemeClr val="tx1"/>
                </a:solidFill>
              </a:rPr>
              <a:t>Components</a:t>
            </a:r>
          </a:p>
          <a:p>
            <a:pPr lvl="1"/>
            <a:r>
              <a:rPr lang="en-US" sz="3200" dirty="0">
                <a:solidFill>
                  <a:schemeClr val="tx1"/>
                </a:solidFill>
                <a:latin typeface="Segoe UI Light" panose="020B0502040204020203" pitchFamily="34" charset="0"/>
                <a:cs typeface="Segoe UI Light" panose="020B0502040204020203" pitchFamily="34" charset="0"/>
              </a:rPr>
              <a:t>Templates</a:t>
            </a:r>
          </a:p>
          <a:p>
            <a:pPr lvl="1"/>
            <a:r>
              <a:rPr lang="en-US" sz="3200" dirty="0">
                <a:solidFill>
                  <a:schemeClr val="tx1"/>
                </a:solidFill>
                <a:latin typeface="Segoe UI Light" panose="020B0502040204020203" pitchFamily="34" charset="0"/>
                <a:cs typeface="Segoe UI Light" panose="020B0502040204020203" pitchFamily="34" charset="0"/>
              </a:rPr>
              <a:t>Classes</a:t>
            </a:r>
          </a:p>
          <a:p>
            <a:r>
              <a:rPr lang="en-US" sz="3600" dirty="0">
                <a:solidFill>
                  <a:schemeClr val="tx1"/>
                </a:solidFill>
              </a:rPr>
              <a:t>Data Binding</a:t>
            </a:r>
            <a:endParaRPr lang="en-US" sz="2400" dirty="0">
              <a:solidFill>
                <a:schemeClr val="tx1"/>
              </a:solidFill>
            </a:endParaRPr>
          </a:p>
          <a:p>
            <a:r>
              <a:rPr lang="en-US" sz="3600" dirty="0">
                <a:solidFill>
                  <a:schemeClr val="tx1"/>
                </a:solidFill>
              </a:rPr>
              <a:t>Pipes</a:t>
            </a:r>
          </a:p>
          <a:p>
            <a:r>
              <a:rPr lang="en-US" sz="3600" dirty="0">
                <a:solidFill>
                  <a:schemeClr val="tx1"/>
                </a:solidFill>
              </a:rPr>
              <a:t>Directives</a:t>
            </a:r>
          </a:p>
          <a:p>
            <a:endParaRPr lang="en-US" sz="3600" dirty="0">
              <a:solidFill>
                <a:schemeClr val="tx1"/>
              </a:solidFill>
            </a:endParaRPr>
          </a:p>
          <a:p>
            <a:pPr marL="0" indent="0">
              <a:buNone/>
            </a:pPr>
            <a:endParaRPr lang="en-US" sz="3600" dirty="0">
              <a:solidFill>
                <a:schemeClr val="tx1"/>
              </a:solidFill>
            </a:endParaRPr>
          </a:p>
        </p:txBody>
      </p:sp>
      <p:sp>
        <p:nvSpPr>
          <p:cNvPr id="11" name="Text Placeholder 1"/>
          <p:cNvSpPr txBox="1">
            <a:spLocks/>
          </p:cNvSpPr>
          <p:nvPr/>
        </p:nvSpPr>
        <p:spPr>
          <a:xfrm>
            <a:off x="6116077" y="164263"/>
            <a:ext cx="7480514" cy="6691413"/>
          </a:xfrm>
          <a:prstGeom prst="rect">
            <a:avLst/>
          </a:prstGeom>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solidFill>
                  <a:schemeClr val="tx1"/>
                </a:solidFill>
              </a:rPr>
              <a:t>Day 2</a:t>
            </a:r>
          </a:p>
          <a:p>
            <a:r>
              <a:rPr lang="en-US" sz="3600" dirty="0">
                <a:solidFill>
                  <a:schemeClr val="tx1"/>
                </a:solidFill>
              </a:rPr>
              <a:t>Services</a:t>
            </a:r>
          </a:p>
          <a:p>
            <a:r>
              <a:rPr lang="en-US" sz="3600" dirty="0">
                <a:solidFill>
                  <a:schemeClr val="tx1"/>
                </a:solidFill>
              </a:rPr>
              <a:t>Http Service</a:t>
            </a:r>
          </a:p>
          <a:p>
            <a:r>
              <a:rPr lang="en-US" sz="3600" dirty="0">
                <a:solidFill>
                  <a:schemeClr val="tx1"/>
                </a:solidFill>
              </a:rPr>
              <a:t>Routing</a:t>
            </a:r>
          </a:p>
          <a:p>
            <a:r>
              <a:rPr lang="en-US" sz="3600" dirty="0">
                <a:solidFill>
                  <a:schemeClr val="tx1"/>
                </a:solidFill>
              </a:rPr>
              <a:t>Forms</a:t>
            </a:r>
          </a:p>
          <a:p>
            <a:r>
              <a:rPr lang="en-US" sz="3600" dirty="0">
                <a:solidFill>
                  <a:schemeClr val="tx1"/>
                </a:solidFill>
              </a:rPr>
              <a:t>Testing</a:t>
            </a:r>
          </a:p>
          <a:p>
            <a:r>
              <a:rPr lang="en-US" sz="3600" dirty="0" err="1">
                <a:solidFill>
                  <a:schemeClr val="tx1"/>
                </a:solidFill>
              </a:rPr>
              <a:t>Webpack</a:t>
            </a:r>
            <a:endParaRPr lang="en-US" sz="3600" dirty="0">
              <a:solidFill>
                <a:schemeClr val="tx1"/>
              </a:solidFill>
            </a:endParaRPr>
          </a:p>
          <a:p>
            <a:pPr marL="0" indent="0">
              <a:buNone/>
            </a:pPr>
            <a:endParaRPr lang="en-US" sz="3600" dirty="0">
              <a:solidFill>
                <a:schemeClr val="tx1"/>
              </a:solidFill>
            </a:endParaRPr>
          </a:p>
          <a:p>
            <a:pPr marL="0" indent="0">
              <a:buNone/>
            </a:pPr>
            <a:endParaRPr lang="en-US" sz="3600" dirty="0">
              <a:solidFill>
                <a:schemeClr val="tx1"/>
              </a:solidFill>
            </a:endParaRPr>
          </a:p>
        </p:txBody>
      </p:sp>
    </p:spTree>
    <p:extLst>
      <p:ext uri="{BB962C8B-B14F-4D97-AF65-F5344CB8AC3E}">
        <p14:creationId xmlns:p14="http://schemas.microsoft.com/office/powerpoint/2010/main" val="2702086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617952" y="1344709"/>
            <a:ext cx="7010400" cy="3943350"/>
          </a:xfrm>
          <a:prstGeom prst="rect">
            <a:avLst/>
          </a:prstGeom>
        </p:spPr>
      </p:pic>
      <p:sp>
        <p:nvSpPr>
          <p:cNvPr id="3" name="Title 2"/>
          <p:cNvSpPr>
            <a:spLocks noGrp="1"/>
          </p:cNvSpPr>
          <p:nvPr>
            <p:ph type="title"/>
          </p:nvPr>
        </p:nvSpPr>
        <p:spPr>
          <a:solidFill>
            <a:schemeClr val="accent2">
              <a:lumMod val="75000"/>
            </a:schemeClr>
          </a:solidFill>
        </p:spPr>
        <p:txBody>
          <a:bodyPr/>
          <a:lstStyle/>
          <a:p>
            <a:r>
              <a:rPr lang="en-US" dirty="0"/>
              <a:t>Angular Modules</a:t>
            </a:r>
          </a:p>
        </p:txBody>
      </p:sp>
      <p:sp>
        <p:nvSpPr>
          <p:cNvPr id="13" name="Rectangular Callout 3"/>
          <p:cNvSpPr/>
          <p:nvPr/>
        </p:nvSpPr>
        <p:spPr>
          <a:xfrm>
            <a:off x="335280" y="2363136"/>
            <a:ext cx="1757956" cy="2410110"/>
          </a:xfrm>
          <a:prstGeom prst="wedgeRectCallout">
            <a:avLst>
              <a:gd name="adj1" fmla="val 105054"/>
              <a:gd name="adj2" fmla="val -7900"/>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a:r>
              <a:rPr lang="en-US" dirty="0">
                <a:solidFill>
                  <a:prstClr val="white"/>
                </a:solidFill>
              </a:rPr>
              <a:t>We can see that this module can quickly grow to contain large arrays as the application grows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Left Brace 1"/>
          <p:cNvSpPr/>
          <p:nvPr/>
        </p:nvSpPr>
        <p:spPr>
          <a:xfrm>
            <a:off x="3115531" y="2852709"/>
            <a:ext cx="229968" cy="1040335"/>
          </a:xfrm>
          <a:prstGeom prst="leftBrace">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39809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dirty="0"/>
              <a:t>Making Angular Modules More Readable</a:t>
            </a:r>
          </a:p>
        </p:txBody>
      </p:sp>
      <p:pic>
        <p:nvPicPr>
          <p:cNvPr id="2" name="Picture 1"/>
          <p:cNvPicPr>
            <a:picLocks noChangeAspect="1"/>
          </p:cNvPicPr>
          <p:nvPr/>
        </p:nvPicPr>
        <p:blipFill>
          <a:blip r:embed="rId3"/>
          <a:stretch>
            <a:fillRect/>
          </a:stretch>
        </p:blipFill>
        <p:spPr>
          <a:xfrm>
            <a:off x="483079" y="1467167"/>
            <a:ext cx="4732428" cy="3863957"/>
          </a:xfrm>
          <a:prstGeom prst="rect">
            <a:avLst/>
          </a:prstGeom>
        </p:spPr>
      </p:pic>
      <p:pic>
        <p:nvPicPr>
          <p:cNvPr id="4" name="Picture 3"/>
          <p:cNvPicPr>
            <a:picLocks noChangeAspect="1"/>
          </p:cNvPicPr>
          <p:nvPr/>
        </p:nvPicPr>
        <p:blipFill>
          <a:blip r:embed="rId4"/>
          <a:stretch>
            <a:fillRect/>
          </a:stretch>
        </p:blipFill>
        <p:spPr>
          <a:xfrm>
            <a:off x="6459815" y="1578635"/>
            <a:ext cx="2284224" cy="3545546"/>
          </a:xfrm>
          <a:prstGeom prst="rect">
            <a:avLst/>
          </a:prstGeom>
        </p:spPr>
      </p:pic>
      <p:pic>
        <p:nvPicPr>
          <p:cNvPr id="6" name="Picture 5"/>
          <p:cNvPicPr>
            <a:picLocks noChangeAspect="1"/>
          </p:cNvPicPr>
          <p:nvPr/>
        </p:nvPicPr>
        <p:blipFill>
          <a:blip r:embed="rId5"/>
          <a:stretch>
            <a:fillRect/>
          </a:stretch>
        </p:blipFill>
        <p:spPr>
          <a:xfrm>
            <a:off x="9138249" y="1578635"/>
            <a:ext cx="2507347" cy="3545546"/>
          </a:xfrm>
          <a:prstGeom prst="rect">
            <a:avLst/>
          </a:prstGeom>
        </p:spPr>
      </p:pic>
      <p:sp>
        <p:nvSpPr>
          <p:cNvPr id="7" name="Rectangle 6"/>
          <p:cNvSpPr/>
          <p:nvPr/>
        </p:nvSpPr>
        <p:spPr>
          <a:xfrm>
            <a:off x="1001704" y="5563216"/>
            <a:ext cx="3695177" cy="1191715"/>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b="1" u="sng" dirty="0"/>
              <a:t>Before</a:t>
            </a:r>
          </a:p>
          <a:p>
            <a:pPr algn="ctr"/>
            <a:r>
              <a:rPr lang="en-US" dirty="0"/>
              <a:t>Including the full list of components within the </a:t>
            </a:r>
            <a:r>
              <a:rPr lang="en-US" dirty="0" err="1"/>
              <a:t>app.module.ts</a:t>
            </a:r>
            <a:endParaRPr lang="en-US" dirty="0"/>
          </a:p>
        </p:txBody>
      </p:sp>
      <p:sp>
        <p:nvSpPr>
          <p:cNvPr id="8" name="Rectangle 7"/>
          <p:cNvSpPr/>
          <p:nvPr/>
        </p:nvSpPr>
        <p:spPr>
          <a:xfrm>
            <a:off x="7290660" y="5467741"/>
            <a:ext cx="3695177" cy="1191715"/>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b="1" u="sng" dirty="0"/>
              <a:t>After</a:t>
            </a:r>
          </a:p>
          <a:p>
            <a:pPr algn="ctr"/>
            <a:r>
              <a:rPr lang="en-US" dirty="0"/>
              <a:t>Using Spread operator</a:t>
            </a:r>
          </a:p>
        </p:txBody>
      </p:sp>
    </p:spTree>
    <p:extLst>
      <p:ext uri="{BB962C8B-B14F-4D97-AF65-F5344CB8AC3E}">
        <p14:creationId xmlns:p14="http://schemas.microsoft.com/office/powerpoint/2010/main" val="2676103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Represent the visual parts of the UI</a:t>
            </a:r>
          </a:p>
          <a:p>
            <a:r>
              <a:rPr lang="en-US" dirty="0"/>
              <a:t>Contain templates</a:t>
            </a:r>
          </a:p>
          <a:p>
            <a:r>
              <a:rPr lang="en-US" dirty="0"/>
              <a:t>Attach metadata using decorators</a:t>
            </a:r>
          </a:p>
        </p:txBody>
      </p:sp>
      <p:sp>
        <p:nvSpPr>
          <p:cNvPr id="3" name="Title 2"/>
          <p:cNvSpPr>
            <a:spLocks noGrp="1"/>
          </p:cNvSpPr>
          <p:nvPr>
            <p:ph type="title"/>
          </p:nvPr>
        </p:nvSpPr>
        <p:spPr>
          <a:solidFill>
            <a:schemeClr val="accent2">
              <a:lumMod val="75000"/>
            </a:schemeClr>
          </a:solidFill>
        </p:spPr>
        <p:txBody>
          <a:bodyPr/>
          <a:lstStyle/>
          <a:p>
            <a:r>
              <a:rPr lang="en-US" dirty="0"/>
              <a:t>Components</a:t>
            </a:r>
          </a:p>
        </p:txBody>
      </p:sp>
    </p:spTree>
    <p:extLst>
      <p:ext uri="{BB962C8B-B14F-4D97-AF65-F5344CB8AC3E}">
        <p14:creationId xmlns:p14="http://schemas.microsoft.com/office/powerpoint/2010/main" val="2375527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a:t>
            </a:r>
          </a:p>
        </p:txBody>
      </p:sp>
      <p:sp>
        <p:nvSpPr>
          <p:cNvPr id="4" name="Rectangle 3"/>
          <p:cNvSpPr/>
          <p:nvPr/>
        </p:nvSpPr>
        <p:spPr>
          <a:xfrm>
            <a:off x="1194594" y="1817781"/>
            <a:ext cx="8257877" cy="39660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2400" dirty="0"/>
              <a:t>Component</a:t>
            </a:r>
            <a:endParaRPr lang="en-US" dirty="0"/>
          </a:p>
        </p:txBody>
      </p:sp>
      <p:sp>
        <p:nvSpPr>
          <p:cNvPr id="3" name="Text Placeholder 2"/>
          <p:cNvSpPr>
            <a:spLocks noGrp="1"/>
          </p:cNvSpPr>
          <p:nvPr>
            <p:ph type="body" sz="quarter" idx="10"/>
          </p:nvPr>
        </p:nvSpPr>
        <p:spPr>
          <a:xfrm>
            <a:off x="1447982" y="2392438"/>
            <a:ext cx="4049434" cy="1408380"/>
          </a:xfrm>
          <a:solidFill>
            <a:schemeClr val="bg1"/>
          </a:solidFill>
        </p:spPr>
        <p:txBody>
          <a:bodyPr/>
          <a:lstStyle/>
          <a:p>
            <a:r>
              <a:rPr lang="en-US" sz="2800" dirty="0">
                <a:latin typeface="Calibri" panose="020F0502020204030204" pitchFamily="34" charset="0"/>
              </a:rPr>
              <a:t>template (the view)</a:t>
            </a:r>
          </a:p>
          <a:p>
            <a:endParaRPr lang="en-US" sz="2800" dirty="0"/>
          </a:p>
        </p:txBody>
      </p:sp>
      <p:sp>
        <p:nvSpPr>
          <p:cNvPr id="8" name="Rectangle 7"/>
          <p:cNvSpPr/>
          <p:nvPr/>
        </p:nvSpPr>
        <p:spPr>
          <a:xfrm>
            <a:off x="1894900" y="2908453"/>
            <a:ext cx="1288974" cy="5838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bindings</a:t>
            </a:r>
          </a:p>
        </p:txBody>
      </p:sp>
      <p:sp>
        <p:nvSpPr>
          <p:cNvPr id="9" name="Rectangle 8"/>
          <p:cNvSpPr/>
          <p:nvPr/>
        </p:nvSpPr>
        <p:spPr>
          <a:xfrm>
            <a:off x="3717458" y="2908453"/>
            <a:ext cx="1288974" cy="5838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directives</a:t>
            </a:r>
          </a:p>
        </p:txBody>
      </p:sp>
      <p:sp>
        <p:nvSpPr>
          <p:cNvPr id="10" name="Rectangle 9"/>
          <p:cNvSpPr/>
          <p:nvPr/>
        </p:nvSpPr>
        <p:spPr>
          <a:xfrm>
            <a:off x="4560982" y="2386042"/>
            <a:ext cx="936434" cy="37457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a:t>
            </a:r>
          </a:p>
        </p:txBody>
      </p:sp>
      <p:sp>
        <p:nvSpPr>
          <p:cNvPr id="11" name="Text Placeholder 2"/>
          <p:cNvSpPr txBox="1">
            <a:spLocks/>
          </p:cNvSpPr>
          <p:nvPr/>
        </p:nvSpPr>
        <p:spPr>
          <a:xfrm>
            <a:off x="1447982" y="4160350"/>
            <a:ext cx="4049434" cy="1408380"/>
          </a:xfrm>
          <a:prstGeom prst="rect">
            <a:avLst/>
          </a:prstGeom>
          <a:solidFill>
            <a:schemeClr val="bg1"/>
          </a:solidFill>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Calibri" panose="020F0502020204030204" pitchFamily="34" charset="0"/>
              </a:rPr>
              <a:t>class</a:t>
            </a:r>
          </a:p>
          <a:p>
            <a:endParaRPr lang="en-US" sz="2800" dirty="0"/>
          </a:p>
        </p:txBody>
      </p:sp>
      <p:sp>
        <p:nvSpPr>
          <p:cNvPr id="12" name="Rectangle 11"/>
          <p:cNvSpPr/>
          <p:nvPr/>
        </p:nvSpPr>
        <p:spPr>
          <a:xfrm>
            <a:off x="1894900" y="4676365"/>
            <a:ext cx="1288974" cy="5838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properties</a:t>
            </a:r>
          </a:p>
        </p:txBody>
      </p:sp>
      <p:sp>
        <p:nvSpPr>
          <p:cNvPr id="13" name="Rectangle 12"/>
          <p:cNvSpPr/>
          <p:nvPr/>
        </p:nvSpPr>
        <p:spPr>
          <a:xfrm>
            <a:off x="3717458" y="4676365"/>
            <a:ext cx="1288974" cy="5838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methods</a:t>
            </a:r>
          </a:p>
        </p:txBody>
      </p:sp>
      <p:sp>
        <p:nvSpPr>
          <p:cNvPr id="14" name="Rectangle 13"/>
          <p:cNvSpPr/>
          <p:nvPr/>
        </p:nvSpPr>
        <p:spPr>
          <a:xfrm>
            <a:off x="4296578" y="4153954"/>
            <a:ext cx="1200838" cy="37457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TypeScript</a:t>
            </a:r>
            <a:endParaRPr lang="en-US" dirty="0"/>
          </a:p>
        </p:txBody>
      </p:sp>
      <p:sp>
        <p:nvSpPr>
          <p:cNvPr id="15" name="Text Placeholder 2"/>
          <p:cNvSpPr txBox="1">
            <a:spLocks/>
          </p:cNvSpPr>
          <p:nvPr/>
        </p:nvSpPr>
        <p:spPr>
          <a:xfrm>
            <a:off x="5849955" y="3096628"/>
            <a:ext cx="3095741" cy="1408380"/>
          </a:xfrm>
          <a:prstGeom prst="rect">
            <a:avLst/>
          </a:prstGeom>
          <a:solidFill>
            <a:schemeClr val="bg1"/>
          </a:solidFill>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Calibri" panose="020F0502020204030204" pitchFamily="34" charset="0"/>
              </a:rPr>
              <a:t>decorator</a:t>
            </a:r>
          </a:p>
          <a:p>
            <a:endParaRPr lang="en-US" sz="2800" dirty="0"/>
          </a:p>
        </p:txBody>
      </p:sp>
      <p:sp>
        <p:nvSpPr>
          <p:cNvPr id="16" name="Rectangle 15"/>
          <p:cNvSpPr/>
          <p:nvPr/>
        </p:nvSpPr>
        <p:spPr>
          <a:xfrm>
            <a:off x="6583312" y="3696158"/>
            <a:ext cx="1288974" cy="5838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metadata</a:t>
            </a:r>
          </a:p>
        </p:txBody>
      </p:sp>
      <p:sp>
        <p:nvSpPr>
          <p:cNvPr id="18" name="Rectangle 17"/>
          <p:cNvSpPr/>
          <p:nvPr/>
        </p:nvSpPr>
        <p:spPr>
          <a:xfrm>
            <a:off x="7689773" y="3096628"/>
            <a:ext cx="1255923" cy="37457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TypeScript</a:t>
            </a:r>
            <a:endParaRPr lang="en-US" dirty="0"/>
          </a:p>
        </p:txBody>
      </p:sp>
    </p:spTree>
    <p:extLst>
      <p:ext uri="{BB962C8B-B14F-4D97-AF65-F5344CB8AC3E}">
        <p14:creationId xmlns:p14="http://schemas.microsoft.com/office/powerpoint/2010/main" val="3853957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a:t>
            </a:r>
          </a:p>
        </p:txBody>
      </p:sp>
      <p:sp>
        <p:nvSpPr>
          <p:cNvPr id="3" name="Text Placeholder 2"/>
          <p:cNvSpPr>
            <a:spLocks noGrp="1"/>
          </p:cNvSpPr>
          <p:nvPr>
            <p:ph type="body" sz="quarter" idx="10"/>
          </p:nvPr>
        </p:nvSpPr>
        <p:spPr>
          <a:xfrm>
            <a:off x="335280" y="2204559"/>
            <a:ext cx="8114658" cy="2753031"/>
          </a:xfrm>
        </p:spPr>
        <p:txBody>
          <a:bodyPr/>
          <a:lstStyle/>
          <a:p>
            <a:r>
              <a:rPr lang="en-US" sz="2000" dirty="0">
                <a:solidFill>
                  <a:srgbClr val="000000"/>
                </a:solidFill>
                <a:highlight>
                  <a:srgbClr val="FFFFFF"/>
                </a:highlight>
              </a:rPr>
              <a:t>@Component({</a:t>
            </a:r>
            <a:endParaRPr lang="en-US" sz="1050" dirty="0">
              <a:solidFill>
                <a:srgbClr val="000000"/>
              </a:solidFill>
              <a:highlight>
                <a:srgbClr val="FFFFFF"/>
              </a:highlight>
            </a:endParaRPr>
          </a:p>
          <a:p>
            <a:r>
              <a:rPr lang="en-US" sz="1050" dirty="0">
                <a:solidFill>
                  <a:srgbClr val="000000"/>
                </a:solidFill>
                <a:highlight>
                  <a:srgbClr val="FFFFFF"/>
                </a:highlight>
              </a:rPr>
              <a:t>    </a:t>
            </a:r>
            <a:r>
              <a:rPr lang="en-US" sz="2000" dirty="0" err="1">
                <a:solidFill>
                  <a:srgbClr val="000000"/>
                </a:solidFill>
                <a:highlight>
                  <a:srgbClr val="FFFFFF"/>
                </a:highlight>
              </a:rPr>
              <a:t>templateUrl</a:t>
            </a:r>
            <a:r>
              <a:rPr lang="en-US" sz="2000" dirty="0">
                <a:solidFill>
                  <a:srgbClr val="000000"/>
                </a:solidFill>
                <a:highlight>
                  <a:srgbClr val="FFFFFF"/>
                </a:highlight>
              </a:rPr>
              <a:t>:</a:t>
            </a:r>
            <a:r>
              <a:rPr lang="en-US" sz="1050" dirty="0">
                <a:solidFill>
                  <a:srgbClr val="000000"/>
                </a:solidFill>
                <a:highlight>
                  <a:srgbClr val="FFFFFF"/>
                </a:highlight>
              </a:rPr>
              <a:t> </a:t>
            </a:r>
            <a:r>
              <a:rPr lang="en-US" sz="2000" dirty="0">
                <a:solidFill>
                  <a:srgbClr val="A31515"/>
                </a:solidFill>
                <a:highlight>
                  <a:srgbClr val="FFFFFF"/>
                </a:highlight>
              </a:rPr>
              <a:t>'app/home/about.component.html'</a:t>
            </a:r>
            <a:endParaRPr lang="en-US" sz="1050" dirty="0">
              <a:solidFill>
                <a:srgbClr val="000000"/>
              </a:solidFill>
              <a:highlight>
                <a:srgbClr val="FFFFFF"/>
              </a:highlight>
            </a:endParaRPr>
          </a:p>
          <a:p>
            <a:r>
              <a:rPr lang="en-US" sz="2000" dirty="0">
                <a:solidFill>
                  <a:srgbClr val="000000"/>
                </a:solidFill>
                <a:highlight>
                  <a:srgbClr val="FFFFFF"/>
                </a:highlight>
              </a:rPr>
              <a:t>})</a:t>
            </a:r>
            <a:endParaRPr lang="en-US" sz="1050" dirty="0">
              <a:solidFill>
                <a:srgbClr val="000000"/>
              </a:solidFill>
              <a:highlight>
                <a:srgbClr val="FFFFFF"/>
              </a:highlight>
            </a:endParaRPr>
          </a:p>
          <a:p>
            <a:r>
              <a:rPr lang="en-US" sz="2000" dirty="0">
                <a:solidFill>
                  <a:srgbClr val="0000FF"/>
                </a:solidFill>
                <a:highlight>
                  <a:srgbClr val="FFFFFF"/>
                </a:highlight>
              </a:rPr>
              <a:t>export</a:t>
            </a:r>
            <a:r>
              <a:rPr lang="en-US" sz="1050" dirty="0">
                <a:solidFill>
                  <a:srgbClr val="000000"/>
                </a:solidFill>
                <a:highlight>
                  <a:srgbClr val="FFFFFF"/>
                </a:highlight>
              </a:rPr>
              <a:t> </a:t>
            </a:r>
            <a:r>
              <a:rPr lang="en-US" sz="2000" dirty="0">
                <a:solidFill>
                  <a:srgbClr val="0000FF"/>
                </a:solidFill>
                <a:highlight>
                  <a:srgbClr val="FFFFFF"/>
                </a:highlight>
              </a:rPr>
              <a:t>class</a:t>
            </a:r>
            <a:r>
              <a:rPr lang="en-US" sz="1050" dirty="0">
                <a:solidFill>
                  <a:srgbClr val="000000"/>
                </a:solidFill>
                <a:highlight>
                  <a:srgbClr val="FFFFFF"/>
                </a:highlight>
              </a:rPr>
              <a:t> </a:t>
            </a:r>
            <a:r>
              <a:rPr lang="en-US" sz="2000" dirty="0" err="1">
                <a:solidFill>
                  <a:srgbClr val="000000"/>
                </a:solidFill>
                <a:highlight>
                  <a:srgbClr val="FFFFFF"/>
                </a:highlight>
              </a:rPr>
              <a:t>AboutComponent</a:t>
            </a:r>
            <a:r>
              <a:rPr lang="en-US" sz="1050" dirty="0">
                <a:solidFill>
                  <a:srgbClr val="000000"/>
                </a:solidFill>
                <a:highlight>
                  <a:srgbClr val="FFFFFF"/>
                </a:highlight>
              </a:rPr>
              <a:t> </a:t>
            </a:r>
            <a:r>
              <a:rPr lang="en-US" sz="2000" dirty="0">
                <a:solidFill>
                  <a:srgbClr val="000000"/>
                </a:solidFill>
                <a:highlight>
                  <a:srgbClr val="FFFFFF"/>
                </a:highlight>
              </a:rPr>
              <a:t>{</a:t>
            </a:r>
            <a:endParaRPr lang="en-US" sz="1050" dirty="0">
              <a:solidFill>
                <a:srgbClr val="000000"/>
              </a:solidFill>
              <a:highlight>
                <a:srgbClr val="FFFFFF"/>
              </a:highlight>
            </a:endParaRPr>
          </a:p>
          <a:p>
            <a:r>
              <a:rPr lang="en-US" sz="1050" dirty="0">
                <a:solidFill>
                  <a:srgbClr val="000000"/>
                </a:solidFill>
                <a:highlight>
                  <a:srgbClr val="FFFFFF"/>
                </a:highlight>
              </a:rPr>
              <a:t>    </a:t>
            </a:r>
            <a:r>
              <a:rPr lang="en-US" sz="2000" dirty="0">
                <a:solidFill>
                  <a:srgbClr val="0000FF"/>
                </a:solidFill>
                <a:highlight>
                  <a:srgbClr val="FFFFFF"/>
                </a:highlight>
              </a:rPr>
              <a:t>public</a:t>
            </a:r>
            <a:r>
              <a:rPr lang="en-US" sz="1050" dirty="0">
                <a:solidFill>
                  <a:srgbClr val="000000"/>
                </a:solidFill>
                <a:highlight>
                  <a:srgbClr val="FFFFFF"/>
                </a:highlight>
              </a:rPr>
              <a:t> </a:t>
            </a:r>
            <a:r>
              <a:rPr lang="en-US" sz="2000" dirty="0" err="1">
                <a:solidFill>
                  <a:srgbClr val="000000"/>
                </a:solidFill>
                <a:highlight>
                  <a:srgbClr val="FFFFFF"/>
                </a:highlight>
              </a:rPr>
              <a:t>pageTitle</a:t>
            </a:r>
            <a:r>
              <a:rPr lang="en-US" sz="1050" dirty="0">
                <a:solidFill>
                  <a:srgbClr val="000000"/>
                </a:solidFill>
                <a:highlight>
                  <a:srgbClr val="FFFFFF"/>
                </a:highlight>
              </a:rPr>
              <a:t> </a:t>
            </a:r>
            <a:r>
              <a:rPr lang="en-US" sz="2000" dirty="0">
                <a:solidFill>
                  <a:srgbClr val="000000"/>
                </a:solidFill>
                <a:highlight>
                  <a:srgbClr val="FFFFFF"/>
                </a:highlight>
              </a:rPr>
              <a:t>=</a:t>
            </a:r>
            <a:r>
              <a:rPr lang="en-US" sz="1050" dirty="0">
                <a:solidFill>
                  <a:srgbClr val="000000"/>
                </a:solidFill>
                <a:highlight>
                  <a:srgbClr val="FFFFFF"/>
                </a:highlight>
              </a:rPr>
              <a:t> </a:t>
            </a:r>
            <a:r>
              <a:rPr lang="en-US" sz="2000" dirty="0">
                <a:solidFill>
                  <a:srgbClr val="A31515"/>
                </a:solidFill>
                <a:highlight>
                  <a:srgbClr val="FFFFFF"/>
                </a:highlight>
              </a:rPr>
              <a:t>"About"</a:t>
            </a:r>
            <a:r>
              <a:rPr lang="en-US" sz="2000" dirty="0">
                <a:solidFill>
                  <a:srgbClr val="000000"/>
                </a:solidFill>
                <a:highlight>
                  <a:srgbClr val="FFFFFF"/>
                </a:highlight>
              </a:rPr>
              <a:t>;</a:t>
            </a:r>
            <a:endParaRPr lang="en-US" sz="1050" dirty="0">
              <a:solidFill>
                <a:srgbClr val="000000"/>
              </a:solidFill>
              <a:highlight>
                <a:srgbClr val="FFFFFF"/>
              </a:highlight>
            </a:endParaRPr>
          </a:p>
          <a:p>
            <a:r>
              <a:rPr lang="en-US" sz="2000" dirty="0">
                <a:solidFill>
                  <a:srgbClr val="000000"/>
                </a:solidFill>
                <a:highlight>
                  <a:srgbClr val="FFFFFF"/>
                </a:highlight>
              </a:rPr>
              <a:t>}</a:t>
            </a:r>
            <a:endParaRPr lang="en-US" sz="2000" dirty="0"/>
          </a:p>
        </p:txBody>
      </p:sp>
      <p:sp>
        <p:nvSpPr>
          <p:cNvPr id="4" name="Rectangular Callout 3"/>
          <p:cNvSpPr/>
          <p:nvPr/>
        </p:nvSpPr>
        <p:spPr>
          <a:xfrm>
            <a:off x="7170145" y="2312566"/>
            <a:ext cx="3712685" cy="566183"/>
          </a:xfrm>
          <a:prstGeom prst="wedgeRectCallout">
            <a:avLst>
              <a:gd name="adj1" fmla="val -90050"/>
              <a:gd name="adj2" fmla="val -105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Decorator for the class</a:t>
            </a:r>
          </a:p>
        </p:txBody>
      </p:sp>
      <p:sp>
        <p:nvSpPr>
          <p:cNvPr id="7" name="Text Placeholder 2"/>
          <p:cNvSpPr txBox="1">
            <a:spLocks/>
          </p:cNvSpPr>
          <p:nvPr/>
        </p:nvSpPr>
        <p:spPr>
          <a:xfrm>
            <a:off x="7010675" y="3901155"/>
            <a:ext cx="4053657" cy="2470534"/>
          </a:xfrm>
          <a:prstGeom prst="rect">
            <a:avLst/>
          </a:prstGeom>
          <a:ln w="28575">
            <a:solidFill>
              <a:schemeClr val="tx2">
                <a:lumMod val="75000"/>
                <a:lumOff val="2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0000FF"/>
                </a:solidFill>
                <a:highlight>
                  <a:srgbClr val="FFFFFF"/>
                </a:highlight>
              </a:rPr>
              <a:t>&lt;</a:t>
            </a:r>
            <a:r>
              <a:rPr lang="en-US" sz="1600" dirty="0">
                <a:solidFill>
                  <a:srgbClr val="800000"/>
                </a:solidFill>
                <a:highlight>
                  <a:srgbClr val="FFFFFF"/>
                </a:highlight>
              </a:rPr>
              <a:t>div</a:t>
            </a:r>
            <a:r>
              <a:rPr lang="en-US" sz="1600" dirty="0">
                <a:solidFill>
                  <a:srgbClr val="000000"/>
                </a:solidFill>
                <a:highlight>
                  <a:srgbClr val="FFFFFF"/>
                </a:highlight>
              </a:rPr>
              <a:t> </a:t>
            </a:r>
            <a:r>
              <a:rPr lang="en-US" sz="1600" dirty="0">
                <a:solidFill>
                  <a:srgbClr val="FF0000"/>
                </a:solidFill>
                <a:highlight>
                  <a:srgbClr val="FFFFFF"/>
                </a:highlight>
              </a:rPr>
              <a:t>class</a:t>
            </a:r>
            <a:r>
              <a:rPr lang="en-US" sz="1600" dirty="0">
                <a:solidFill>
                  <a:srgbClr val="0000FF"/>
                </a:solidFill>
                <a:highlight>
                  <a:srgbClr val="FFFFFF"/>
                </a:highlight>
              </a:rPr>
              <a:t>="panel panel-primary"&gt;</a:t>
            </a:r>
            <a:endParaRPr lang="en-US" sz="1600" dirty="0">
              <a:solidFill>
                <a:srgbClr val="000000"/>
              </a:solidFill>
              <a:highlight>
                <a:srgbClr val="FFFFFF"/>
              </a:highlight>
            </a:endParaRPr>
          </a:p>
          <a:p>
            <a:r>
              <a:rPr lang="en-US" sz="1600" dirty="0">
                <a:solidFill>
                  <a:srgbClr val="000000"/>
                </a:solidFill>
                <a:highlight>
                  <a:srgbClr val="FFFFFF"/>
                </a:highlight>
              </a:rPr>
              <a:t>    </a:t>
            </a:r>
            <a:r>
              <a:rPr lang="en-US" sz="1600" dirty="0">
                <a:solidFill>
                  <a:srgbClr val="0000FF"/>
                </a:solidFill>
                <a:highlight>
                  <a:srgbClr val="FFFFFF"/>
                </a:highlight>
              </a:rPr>
              <a:t>&lt;</a:t>
            </a:r>
            <a:r>
              <a:rPr lang="en-US" sz="1600" dirty="0">
                <a:solidFill>
                  <a:srgbClr val="800000"/>
                </a:solidFill>
                <a:highlight>
                  <a:srgbClr val="FFFFFF"/>
                </a:highlight>
              </a:rPr>
              <a:t>div</a:t>
            </a:r>
            <a:r>
              <a:rPr lang="en-US" sz="1600" dirty="0">
                <a:solidFill>
                  <a:srgbClr val="000000"/>
                </a:solidFill>
                <a:highlight>
                  <a:srgbClr val="FFFFFF"/>
                </a:highlight>
              </a:rPr>
              <a:t> </a:t>
            </a:r>
            <a:r>
              <a:rPr lang="en-US" sz="1600" dirty="0">
                <a:solidFill>
                  <a:srgbClr val="FF0000"/>
                </a:solidFill>
                <a:highlight>
                  <a:srgbClr val="FFFFFF"/>
                </a:highlight>
              </a:rPr>
              <a:t>class</a:t>
            </a:r>
            <a:r>
              <a:rPr lang="en-US" sz="1600" dirty="0">
                <a:solidFill>
                  <a:srgbClr val="0000FF"/>
                </a:solidFill>
                <a:highlight>
                  <a:srgbClr val="FFFFFF"/>
                </a:highlight>
              </a:rPr>
              <a:t>="panel-heading"&gt;</a:t>
            </a:r>
            <a:endParaRPr lang="en-US" sz="1600" dirty="0">
              <a:solidFill>
                <a:srgbClr val="000000"/>
              </a:solidFill>
              <a:highlight>
                <a:srgbClr val="FFFFFF"/>
              </a:highlight>
            </a:endParaRPr>
          </a:p>
          <a:p>
            <a:r>
              <a:rPr lang="en-US" sz="1600" dirty="0">
                <a:solidFill>
                  <a:srgbClr val="000000"/>
                </a:solidFill>
                <a:highlight>
                  <a:srgbClr val="FFFFFF"/>
                </a:highlight>
              </a:rPr>
              <a:t>        </a:t>
            </a:r>
            <a:r>
              <a:rPr lang="en-US" sz="1600" b="1" dirty="0">
                <a:solidFill>
                  <a:srgbClr val="000000"/>
                </a:solidFill>
                <a:highlight>
                  <a:srgbClr val="FFFFFF"/>
                </a:highlight>
              </a:rPr>
              <a:t>{{</a:t>
            </a:r>
            <a:r>
              <a:rPr lang="en-US" sz="1600" dirty="0" err="1">
                <a:solidFill>
                  <a:srgbClr val="800080"/>
                </a:solidFill>
                <a:highlight>
                  <a:srgbClr val="FFFFFF"/>
                </a:highlight>
              </a:rPr>
              <a:t>pageTitle</a:t>
            </a:r>
            <a:r>
              <a:rPr lang="en-US" sz="1600" b="1" dirty="0">
                <a:solidFill>
                  <a:srgbClr val="000000"/>
                </a:solidFill>
                <a:highlight>
                  <a:srgbClr val="FFFFFF"/>
                </a:highlight>
              </a:rPr>
              <a:t>}}</a:t>
            </a:r>
            <a:endParaRPr lang="en-US" sz="1600" dirty="0">
              <a:solidFill>
                <a:srgbClr val="000000"/>
              </a:solidFill>
              <a:highlight>
                <a:srgbClr val="FFFFFF"/>
              </a:highlight>
            </a:endParaRPr>
          </a:p>
          <a:p>
            <a:r>
              <a:rPr lang="en-US" sz="1600" dirty="0">
                <a:solidFill>
                  <a:srgbClr val="000000"/>
                </a:solidFill>
                <a:highlight>
                  <a:srgbClr val="FFFFFF"/>
                </a:highlight>
              </a:rPr>
              <a:t>    </a:t>
            </a:r>
            <a:r>
              <a:rPr lang="en-US" sz="1600" dirty="0">
                <a:solidFill>
                  <a:srgbClr val="0000FF"/>
                </a:solidFill>
                <a:highlight>
                  <a:srgbClr val="FFFFFF"/>
                </a:highlight>
              </a:rPr>
              <a:t>&lt;/</a:t>
            </a:r>
            <a:r>
              <a:rPr lang="en-US" sz="1600" dirty="0">
                <a:solidFill>
                  <a:srgbClr val="800000"/>
                </a:solidFill>
                <a:highlight>
                  <a:srgbClr val="FFFFFF"/>
                </a:highlight>
              </a:rPr>
              <a:t>div</a:t>
            </a:r>
            <a:r>
              <a:rPr lang="en-US" sz="1600" dirty="0">
                <a:solidFill>
                  <a:srgbClr val="0000FF"/>
                </a:solidFill>
                <a:highlight>
                  <a:srgbClr val="FFFFFF"/>
                </a:highlight>
              </a:rPr>
              <a:t>&gt;</a:t>
            </a:r>
            <a:endParaRPr lang="en-US" sz="1600" dirty="0">
              <a:solidFill>
                <a:srgbClr val="000000"/>
              </a:solidFill>
              <a:highlight>
                <a:srgbClr val="FFFFFF"/>
              </a:highlight>
            </a:endParaRPr>
          </a:p>
          <a:p>
            <a:r>
              <a:rPr lang="en-US" sz="1600" dirty="0">
                <a:solidFill>
                  <a:srgbClr val="000000"/>
                </a:solidFill>
                <a:highlight>
                  <a:srgbClr val="FFFFFF"/>
                </a:highlight>
              </a:rPr>
              <a:t>    </a:t>
            </a:r>
            <a:r>
              <a:rPr lang="en-US" sz="1600" dirty="0">
                <a:solidFill>
                  <a:srgbClr val="0000FF"/>
                </a:solidFill>
                <a:highlight>
                  <a:srgbClr val="FFFFFF"/>
                </a:highlight>
              </a:rPr>
              <a:t>&lt;</a:t>
            </a:r>
            <a:r>
              <a:rPr lang="en-US" sz="1600" dirty="0">
                <a:solidFill>
                  <a:srgbClr val="800000"/>
                </a:solidFill>
                <a:highlight>
                  <a:srgbClr val="FFFFFF"/>
                </a:highlight>
              </a:rPr>
              <a:t>div</a:t>
            </a:r>
            <a:r>
              <a:rPr lang="en-US" sz="1600" dirty="0">
                <a:solidFill>
                  <a:srgbClr val="000000"/>
                </a:solidFill>
                <a:highlight>
                  <a:srgbClr val="FFFFFF"/>
                </a:highlight>
              </a:rPr>
              <a:t> </a:t>
            </a:r>
            <a:r>
              <a:rPr lang="en-US" sz="1600" dirty="0">
                <a:solidFill>
                  <a:srgbClr val="FF0000"/>
                </a:solidFill>
                <a:highlight>
                  <a:srgbClr val="FFFFFF"/>
                </a:highlight>
              </a:rPr>
              <a:t>class</a:t>
            </a:r>
            <a:r>
              <a:rPr lang="en-US" sz="1600" dirty="0">
                <a:solidFill>
                  <a:srgbClr val="0000FF"/>
                </a:solidFill>
                <a:highlight>
                  <a:srgbClr val="FFFFFF"/>
                </a:highlight>
              </a:rPr>
              <a:t>="panel-body"&gt;</a:t>
            </a:r>
            <a:endParaRPr lang="en-US" sz="1600" dirty="0">
              <a:solidFill>
                <a:srgbClr val="000000"/>
              </a:solidFill>
              <a:highlight>
                <a:srgbClr val="FFFFFF"/>
              </a:highlight>
            </a:endParaRPr>
          </a:p>
          <a:p>
            <a:r>
              <a:rPr lang="en-US" sz="1600" dirty="0">
                <a:solidFill>
                  <a:srgbClr val="000000"/>
                </a:solidFill>
                <a:highlight>
                  <a:srgbClr val="FFFFFF"/>
                </a:highlight>
              </a:rPr>
              <a:t>    </a:t>
            </a:r>
            <a:r>
              <a:rPr lang="en-US" sz="1600" dirty="0">
                <a:solidFill>
                  <a:srgbClr val="0000FF"/>
                </a:solidFill>
                <a:highlight>
                  <a:srgbClr val="FFFFFF"/>
                </a:highlight>
              </a:rPr>
              <a:t>&lt;/</a:t>
            </a:r>
            <a:r>
              <a:rPr lang="en-US" sz="1600" dirty="0">
                <a:solidFill>
                  <a:srgbClr val="800000"/>
                </a:solidFill>
                <a:highlight>
                  <a:srgbClr val="FFFFFF"/>
                </a:highlight>
              </a:rPr>
              <a:t>div</a:t>
            </a:r>
            <a:r>
              <a:rPr lang="en-US" sz="1600" dirty="0">
                <a:solidFill>
                  <a:srgbClr val="0000FF"/>
                </a:solidFill>
                <a:highlight>
                  <a:srgbClr val="FFFFFF"/>
                </a:highlight>
              </a:rPr>
              <a:t>&gt;</a:t>
            </a:r>
            <a:endParaRPr lang="en-US" sz="1600" dirty="0">
              <a:solidFill>
                <a:srgbClr val="000000"/>
              </a:solidFill>
              <a:highlight>
                <a:srgbClr val="FFFFFF"/>
              </a:highlight>
            </a:endParaRPr>
          </a:p>
          <a:p>
            <a:r>
              <a:rPr lang="en-US" sz="1600" dirty="0">
                <a:solidFill>
                  <a:srgbClr val="0000FF"/>
                </a:solidFill>
                <a:highlight>
                  <a:srgbClr val="FFFFFF"/>
                </a:highlight>
              </a:rPr>
              <a:t>&lt;/</a:t>
            </a:r>
            <a:r>
              <a:rPr lang="en-US" sz="1600" dirty="0">
                <a:solidFill>
                  <a:srgbClr val="800000"/>
                </a:solidFill>
                <a:highlight>
                  <a:srgbClr val="FFFFFF"/>
                </a:highlight>
              </a:rPr>
              <a:t>div</a:t>
            </a:r>
            <a:r>
              <a:rPr lang="en-US" sz="1600" dirty="0">
                <a:solidFill>
                  <a:srgbClr val="0000FF"/>
                </a:solidFill>
                <a:highlight>
                  <a:srgbClr val="FFFFFF"/>
                </a:highlight>
              </a:rPr>
              <a:t>&gt;</a:t>
            </a:r>
            <a:endParaRPr lang="en-US" sz="2000" dirty="0"/>
          </a:p>
        </p:txBody>
      </p:sp>
      <p:sp>
        <p:nvSpPr>
          <p:cNvPr id="8" name="Right Arrow 7"/>
          <p:cNvSpPr/>
          <p:nvPr/>
        </p:nvSpPr>
        <p:spPr>
          <a:xfrm rot="2230511" flipV="1">
            <a:off x="5663025" y="3300990"/>
            <a:ext cx="1497757" cy="297923"/>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ular Callout 8"/>
          <p:cNvSpPr/>
          <p:nvPr/>
        </p:nvSpPr>
        <p:spPr>
          <a:xfrm>
            <a:off x="4396281" y="4695344"/>
            <a:ext cx="2037844" cy="449533"/>
          </a:xfrm>
          <a:prstGeom prst="wedgeRectCallout">
            <a:avLst>
              <a:gd name="adj1" fmla="val 116954"/>
              <a:gd name="adj2" fmla="val -4078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Binding Expression</a:t>
            </a:r>
          </a:p>
        </p:txBody>
      </p:sp>
    </p:spTree>
    <p:extLst>
      <p:ext uri="{BB962C8B-B14F-4D97-AF65-F5344CB8AC3E}">
        <p14:creationId xmlns:p14="http://schemas.microsoft.com/office/powerpoint/2010/main" val="3687693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a:t>
            </a:r>
          </a:p>
        </p:txBody>
      </p:sp>
      <p:sp>
        <p:nvSpPr>
          <p:cNvPr id="3" name="Text Placeholder 2"/>
          <p:cNvSpPr>
            <a:spLocks noGrp="1"/>
          </p:cNvSpPr>
          <p:nvPr>
            <p:ph type="body" sz="quarter" idx="10"/>
          </p:nvPr>
        </p:nvSpPr>
        <p:spPr>
          <a:xfrm>
            <a:off x="335280" y="1972019"/>
            <a:ext cx="8114658" cy="3333589"/>
          </a:xfrm>
        </p:spPr>
        <p:txBody>
          <a:bodyPr/>
          <a:lstStyle/>
          <a:p>
            <a:r>
              <a:rPr lang="en-US" sz="2000" dirty="0">
                <a:solidFill>
                  <a:srgbClr val="0000FF"/>
                </a:solidFill>
                <a:highlight>
                  <a:srgbClr val="FFFFFF"/>
                </a:highlight>
              </a:rPr>
              <a:t>import</a:t>
            </a:r>
            <a:r>
              <a:rPr lang="en-US" sz="1050" dirty="0">
                <a:solidFill>
                  <a:srgbClr val="000000"/>
                </a:solidFill>
                <a:highlight>
                  <a:srgbClr val="FFFFFF"/>
                </a:highlight>
              </a:rPr>
              <a:t> </a:t>
            </a:r>
            <a:r>
              <a:rPr lang="en-US" sz="2000" dirty="0">
                <a:solidFill>
                  <a:srgbClr val="000000"/>
                </a:solidFill>
                <a:highlight>
                  <a:srgbClr val="FFFFFF"/>
                </a:highlight>
              </a:rPr>
              <a:t>{</a:t>
            </a:r>
            <a:r>
              <a:rPr lang="en-US" sz="1050" dirty="0">
                <a:solidFill>
                  <a:srgbClr val="000000"/>
                </a:solidFill>
                <a:highlight>
                  <a:srgbClr val="FFFFFF"/>
                </a:highlight>
              </a:rPr>
              <a:t> </a:t>
            </a:r>
            <a:r>
              <a:rPr lang="en-US" sz="2000" dirty="0">
                <a:solidFill>
                  <a:srgbClr val="000000"/>
                </a:solidFill>
                <a:highlight>
                  <a:srgbClr val="FFFFFF"/>
                </a:highlight>
              </a:rPr>
              <a:t>Component</a:t>
            </a:r>
            <a:r>
              <a:rPr lang="en-US" sz="1050" dirty="0">
                <a:solidFill>
                  <a:srgbClr val="000000"/>
                </a:solidFill>
                <a:highlight>
                  <a:srgbClr val="FFFFFF"/>
                </a:highlight>
              </a:rPr>
              <a:t> </a:t>
            </a:r>
            <a:r>
              <a:rPr lang="en-US" sz="2000" dirty="0">
                <a:solidFill>
                  <a:srgbClr val="000000"/>
                </a:solidFill>
                <a:highlight>
                  <a:srgbClr val="FFFFFF"/>
                </a:highlight>
              </a:rPr>
              <a:t>}</a:t>
            </a:r>
            <a:r>
              <a:rPr lang="en-US" sz="1050" dirty="0">
                <a:solidFill>
                  <a:srgbClr val="000000"/>
                </a:solidFill>
                <a:highlight>
                  <a:srgbClr val="FFFFFF"/>
                </a:highlight>
              </a:rPr>
              <a:t> </a:t>
            </a:r>
            <a:r>
              <a:rPr lang="en-US" sz="2000" dirty="0">
                <a:solidFill>
                  <a:srgbClr val="0000FF"/>
                </a:solidFill>
                <a:highlight>
                  <a:srgbClr val="FFFFFF"/>
                </a:highlight>
              </a:rPr>
              <a:t>from</a:t>
            </a:r>
            <a:r>
              <a:rPr lang="en-US" sz="1050" dirty="0">
                <a:solidFill>
                  <a:srgbClr val="000000"/>
                </a:solidFill>
                <a:highlight>
                  <a:srgbClr val="FFFFFF"/>
                </a:highlight>
              </a:rPr>
              <a:t> </a:t>
            </a:r>
            <a:r>
              <a:rPr lang="en-US" sz="2000" dirty="0">
                <a:solidFill>
                  <a:srgbClr val="A31515"/>
                </a:solidFill>
                <a:highlight>
                  <a:srgbClr val="FFFFFF"/>
                </a:highlight>
              </a:rPr>
              <a:t>'@angular/core'</a:t>
            </a:r>
            <a:r>
              <a:rPr lang="en-US" sz="2000" dirty="0">
                <a:solidFill>
                  <a:srgbClr val="000000"/>
                </a:solidFill>
                <a:highlight>
                  <a:srgbClr val="FFFFFF"/>
                </a:highlight>
              </a:rPr>
              <a:t>;</a:t>
            </a:r>
          </a:p>
          <a:p>
            <a:r>
              <a:rPr lang="en-US" sz="2000" dirty="0">
                <a:solidFill>
                  <a:srgbClr val="000000"/>
                </a:solidFill>
                <a:highlight>
                  <a:srgbClr val="FFFFFF"/>
                </a:highlight>
              </a:rPr>
              <a:t>@Component({</a:t>
            </a:r>
            <a:endParaRPr lang="en-US" sz="1050" dirty="0">
              <a:solidFill>
                <a:srgbClr val="000000"/>
              </a:solidFill>
              <a:highlight>
                <a:srgbClr val="FFFFFF"/>
              </a:highlight>
            </a:endParaRPr>
          </a:p>
          <a:p>
            <a:r>
              <a:rPr lang="en-US" sz="1050" dirty="0">
                <a:solidFill>
                  <a:srgbClr val="000000"/>
                </a:solidFill>
                <a:highlight>
                  <a:srgbClr val="FFFFFF"/>
                </a:highlight>
              </a:rPr>
              <a:t>    </a:t>
            </a:r>
            <a:r>
              <a:rPr lang="en-US" sz="2000" dirty="0">
                <a:solidFill>
                  <a:srgbClr val="000000"/>
                </a:solidFill>
                <a:highlight>
                  <a:srgbClr val="FFFFFF"/>
                </a:highlight>
              </a:rPr>
              <a:t>selector: </a:t>
            </a:r>
            <a:r>
              <a:rPr lang="en-US" sz="2000" dirty="0">
                <a:solidFill>
                  <a:srgbClr val="A31515"/>
                </a:solidFill>
                <a:highlight>
                  <a:srgbClr val="FFFFFF"/>
                </a:highlight>
              </a:rPr>
              <a:t>'my-app'</a:t>
            </a:r>
            <a:r>
              <a:rPr lang="en-US" sz="2000" dirty="0">
                <a:solidFill>
                  <a:srgbClr val="000000"/>
                </a:solidFill>
                <a:highlight>
                  <a:srgbClr val="FFFFFF"/>
                </a:highlight>
              </a:rPr>
              <a:t>,</a:t>
            </a:r>
          </a:p>
          <a:p>
            <a:r>
              <a:rPr lang="en-US" sz="1050" dirty="0">
                <a:solidFill>
                  <a:srgbClr val="000000"/>
                </a:solidFill>
                <a:highlight>
                  <a:srgbClr val="FFFFFF"/>
                </a:highlight>
              </a:rPr>
              <a:t>    </a:t>
            </a:r>
            <a:r>
              <a:rPr lang="en-US" sz="2000" dirty="0" err="1">
                <a:solidFill>
                  <a:srgbClr val="000000"/>
                </a:solidFill>
                <a:highlight>
                  <a:srgbClr val="FFFFFF"/>
                </a:highlight>
              </a:rPr>
              <a:t>templateUrl</a:t>
            </a:r>
            <a:r>
              <a:rPr lang="en-US" sz="2000" dirty="0">
                <a:solidFill>
                  <a:srgbClr val="000000"/>
                </a:solidFill>
                <a:highlight>
                  <a:srgbClr val="FFFFFF"/>
                </a:highlight>
              </a:rPr>
              <a:t>:</a:t>
            </a:r>
            <a:r>
              <a:rPr lang="en-US" sz="1050" dirty="0">
                <a:solidFill>
                  <a:srgbClr val="000000"/>
                </a:solidFill>
                <a:highlight>
                  <a:srgbClr val="FFFFFF"/>
                </a:highlight>
              </a:rPr>
              <a:t> </a:t>
            </a:r>
            <a:r>
              <a:rPr lang="en-US" sz="2000" dirty="0">
                <a:solidFill>
                  <a:srgbClr val="A31515"/>
                </a:solidFill>
                <a:highlight>
                  <a:srgbClr val="FFFFFF"/>
                </a:highlight>
              </a:rPr>
              <a:t>'app/home/about.component.html'</a:t>
            </a:r>
            <a:r>
              <a:rPr lang="en-US" sz="2000" dirty="0">
                <a:solidFill>
                  <a:srgbClr val="000000"/>
                </a:solidFill>
                <a:highlight>
                  <a:srgbClr val="FFFFFF"/>
                </a:highlight>
              </a:rPr>
              <a:t>,</a:t>
            </a:r>
            <a:endParaRPr lang="en-US" sz="2000" dirty="0">
              <a:solidFill>
                <a:srgbClr val="A31515"/>
              </a:solidFill>
              <a:highlight>
                <a:srgbClr val="FFFFFF"/>
              </a:highlight>
            </a:endParaRPr>
          </a:p>
          <a:p>
            <a:r>
              <a:rPr lang="en-US" sz="2000" dirty="0">
                <a:solidFill>
                  <a:srgbClr val="000000"/>
                </a:solidFill>
                <a:highlight>
                  <a:srgbClr val="FFFFFF"/>
                </a:highlight>
              </a:rPr>
              <a:t>  </a:t>
            </a:r>
            <a:r>
              <a:rPr lang="en-US" sz="2000" dirty="0" err="1">
                <a:solidFill>
                  <a:srgbClr val="000000"/>
                </a:solidFill>
                <a:highlight>
                  <a:srgbClr val="FFFFFF"/>
                </a:highlight>
              </a:rPr>
              <a:t>styleUrls</a:t>
            </a:r>
            <a:r>
              <a:rPr lang="en-US" sz="2000" dirty="0">
                <a:solidFill>
                  <a:srgbClr val="000000"/>
                </a:solidFill>
                <a:highlight>
                  <a:srgbClr val="FFFFFF"/>
                </a:highlight>
              </a:rPr>
              <a:t>: [</a:t>
            </a:r>
            <a:r>
              <a:rPr lang="en-US" sz="2000" dirty="0">
                <a:solidFill>
                  <a:srgbClr val="A31515"/>
                </a:solidFill>
                <a:highlight>
                  <a:srgbClr val="FFFFFF"/>
                </a:highlight>
              </a:rPr>
              <a:t>'app/home/about.component.css'</a:t>
            </a:r>
            <a:r>
              <a:rPr lang="en-US" sz="2000" dirty="0">
                <a:solidFill>
                  <a:schemeClr val="tx1"/>
                </a:solidFill>
                <a:highlight>
                  <a:srgbClr val="FFFFFF"/>
                </a:highlight>
              </a:rPr>
              <a:t>]</a:t>
            </a:r>
            <a:endParaRPr lang="en-US" sz="1050" dirty="0">
              <a:solidFill>
                <a:schemeClr val="tx1"/>
              </a:solidFill>
              <a:highlight>
                <a:srgbClr val="FFFFFF"/>
              </a:highlight>
            </a:endParaRPr>
          </a:p>
          <a:p>
            <a:r>
              <a:rPr lang="en-US" sz="2000" dirty="0">
                <a:solidFill>
                  <a:srgbClr val="000000"/>
                </a:solidFill>
                <a:highlight>
                  <a:srgbClr val="FFFFFF"/>
                </a:highlight>
              </a:rPr>
              <a:t>})</a:t>
            </a:r>
            <a:endParaRPr lang="en-US" sz="1050" dirty="0">
              <a:solidFill>
                <a:srgbClr val="000000"/>
              </a:solidFill>
              <a:highlight>
                <a:srgbClr val="FFFFFF"/>
              </a:highlight>
            </a:endParaRPr>
          </a:p>
          <a:p>
            <a:r>
              <a:rPr lang="en-US" sz="2000" dirty="0">
                <a:solidFill>
                  <a:srgbClr val="0000FF"/>
                </a:solidFill>
                <a:highlight>
                  <a:srgbClr val="FFFFFF"/>
                </a:highlight>
              </a:rPr>
              <a:t>export</a:t>
            </a:r>
            <a:r>
              <a:rPr lang="en-US" sz="1050" dirty="0">
                <a:solidFill>
                  <a:srgbClr val="000000"/>
                </a:solidFill>
                <a:highlight>
                  <a:srgbClr val="FFFFFF"/>
                </a:highlight>
              </a:rPr>
              <a:t> </a:t>
            </a:r>
            <a:r>
              <a:rPr lang="en-US" sz="2000" dirty="0">
                <a:solidFill>
                  <a:srgbClr val="0000FF"/>
                </a:solidFill>
                <a:highlight>
                  <a:srgbClr val="FFFFFF"/>
                </a:highlight>
              </a:rPr>
              <a:t>class</a:t>
            </a:r>
            <a:r>
              <a:rPr lang="en-US" sz="1050" dirty="0">
                <a:solidFill>
                  <a:srgbClr val="000000"/>
                </a:solidFill>
                <a:highlight>
                  <a:srgbClr val="FFFFFF"/>
                </a:highlight>
              </a:rPr>
              <a:t> </a:t>
            </a:r>
            <a:r>
              <a:rPr lang="en-US" sz="2000" dirty="0" err="1">
                <a:solidFill>
                  <a:srgbClr val="000000"/>
                </a:solidFill>
                <a:highlight>
                  <a:srgbClr val="FFFFFF"/>
                </a:highlight>
              </a:rPr>
              <a:t>AboutComponent</a:t>
            </a:r>
            <a:r>
              <a:rPr lang="en-US" sz="1050" dirty="0">
                <a:solidFill>
                  <a:srgbClr val="000000"/>
                </a:solidFill>
                <a:highlight>
                  <a:srgbClr val="FFFFFF"/>
                </a:highlight>
              </a:rPr>
              <a:t> </a:t>
            </a:r>
            <a:r>
              <a:rPr lang="en-US" sz="2000" dirty="0">
                <a:solidFill>
                  <a:srgbClr val="000000"/>
                </a:solidFill>
                <a:highlight>
                  <a:srgbClr val="FFFFFF"/>
                </a:highlight>
              </a:rPr>
              <a:t>{</a:t>
            </a:r>
            <a:endParaRPr lang="en-US" sz="1050" dirty="0">
              <a:solidFill>
                <a:srgbClr val="000000"/>
              </a:solidFill>
              <a:highlight>
                <a:srgbClr val="FFFFFF"/>
              </a:highlight>
            </a:endParaRPr>
          </a:p>
          <a:p>
            <a:r>
              <a:rPr lang="en-US" sz="1050" dirty="0">
                <a:solidFill>
                  <a:srgbClr val="000000"/>
                </a:solidFill>
                <a:highlight>
                  <a:srgbClr val="FFFFFF"/>
                </a:highlight>
              </a:rPr>
              <a:t>    </a:t>
            </a:r>
            <a:r>
              <a:rPr lang="en-US" sz="2000" dirty="0">
                <a:solidFill>
                  <a:srgbClr val="0000FF"/>
                </a:solidFill>
                <a:highlight>
                  <a:srgbClr val="FFFFFF"/>
                </a:highlight>
              </a:rPr>
              <a:t>public</a:t>
            </a:r>
            <a:r>
              <a:rPr lang="en-US" sz="1050" dirty="0">
                <a:solidFill>
                  <a:srgbClr val="000000"/>
                </a:solidFill>
                <a:highlight>
                  <a:srgbClr val="FFFFFF"/>
                </a:highlight>
              </a:rPr>
              <a:t> </a:t>
            </a:r>
            <a:r>
              <a:rPr lang="en-US" sz="2000" dirty="0" err="1">
                <a:solidFill>
                  <a:srgbClr val="000000"/>
                </a:solidFill>
                <a:highlight>
                  <a:srgbClr val="FFFFFF"/>
                </a:highlight>
              </a:rPr>
              <a:t>pageTitle</a:t>
            </a:r>
            <a:r>
              <a:rPr lang="en-US" sz="1050" dirty="0">
                <a:solidFill>
                  <a:srgbClr val="000000"/>
                </a:solidFill>
                <a:highlight>
                  <a:srgbClr val="FFFFFF"/>
                </a:highlight>
              </a:rPr>
              <a:t> </a:t>
            </a:r>
            <a:r>
              <a:rPr lang="en-US" sz="2000" dirty="0">
                <a:solidFill>
                  <a:srgbClr val="000000"/>
                </a:solidFill>
                <a:highlight>
                  <a:srgbClr val="FFFFFF"/>
                </a:highlight>
              </a:rPr>
              <a:t>=</a:t>
            </a:r>
            <a:r>
              <a:rPr lang="en-US" sz="1050" dirty="0">
                <a:solidFill>
                  <a:srgbClr val="000000"/>
                </a:solidFill>
                <a:highlight>
                  <a:srgbClr val="FFFFFF"/>
                </a:highlight>
              </a:rPr>
              <a:t> </a:t>
            </a:r>
            <a:r>
              <a:rPr lang="en-US" sz="2000" dirty="0">
                <a:solidFill>
                  <a:srgbClr val="A31515"/>
                </a:solidFill>
                <a:highlight>
                  <a:srgbClr val="FFFFFF"/>
                </a:highlight>
              </a:rPr>
              <a:t>"About"</a:t>
            </a:r>
            <a:r>
              <a:rPr lang="en-US" sz="2000" dirty="0">
                <a:solidFill>
                  <a:srgbClr val="000000"/>
                </a:solidFill>
                <a:highlight>
                  <a:srgbClr val="FFFFFF"/>
                </a:highlight>
              </a:rPr>
              <a:t>;</a:t>
            </a:r>
            <a:endParaRPr lang="en-US" sz="1050" dirty="0">
              <a:solidFill>
                <a:srgbClr val="000000"/>
              </a:solidFill>
              <a:highlight>
                <a:srgbClr val="FFFFFF"/>
              </a:highlight>
            </a:endParaRPr>
          </a:p>
          <a:p>
            <a:r>
              <a:rPr lang="en-US" sz="2000" dirty="0">
                <a:solidFill>
                  <a:srgbClr val="000000"/>
                </a:solidFill>
                <a:highlight>
                  <a:srgbClr val="FFFFFF"/>
                </a:highlight>
              </a:rPr>
              <a:t>}</a:t>
            </a:r>
            <a:endParaRPr lang="en-US" sz="2000" dirty="0"/>
          </a:p>
        </p:txBody>
      </p:sp>
      <p:sp>
        <p:nvSpPr>
          <p:cNvPr id="4" name="Rectangular Callout 3"/>
          <p:cNvSpPr/>
          <p:nvPr/>
        </p:nvSpPr>
        <p:spPr>
          <a:xfrm>
            <a:off x="7170146" y="2312566"/>
            <a:ext cx="2700968" cy="566183"/>
          </a:xfrm>
          <a:prstGeom prst="wedgeRectCallout">
            <a:avLst>
              <a:gd name="adj1" fmla="val -188814"/>
              <a:gd name="adj2" fmla="val 5946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Directive name</a:t>
            </a:r>
          </a:p>
        </p:txBody>
      </p:sp>
      <p:sp>
        <p:nvSpPr>
          <p:cNvPr id="5" name="Text Placeholder 2"/>
          <p:cNvSpPr txBox="1">
            <a:spLocks/>
          </p:cNvSpPr>
          <p:nvPr/>
        </p:nvSpPr>
        <p:spPr>
          <a:xfrm>
            <a:off x="7037812" y="4831884"/>
            <a:ext cx="4245429" cy="1396982"/>
          </a:xfrm>
          <a:prstGeom prst="rect">
            <a:avLst/>
          </a:prstGeom>
          <a:ln w="28575">
            <a:solidFill>
              <a:schemeClr val="tx2">
                <a:lumMod val="75000"/>
                <a:lumOff val="2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00FF"/>
                </a:solidFill>
                <a:highlight>
                  <a:srgbClr val="FFFFFF"/>
                </a:highlight>
              </a:rPr>
              <a:t>&lt;</a:t>
            </a:r>
            <a:r>
              <a:rPr lang="en-US" sz="1800" dirty="0">
                <a:solidFill>
                  <a:srgbClr val="800000"/>
                </a:solidFill>
                <a:highlight>
                  <a:srgbClr val="FFFFFF"/>
                </a:highlight>
              </a:rPr>
              <a:t>body</a:t>
            </a:r>
            <a:r>
              <a:rPr lang="en-US" sz="1800" dirty="0">
                <a:solidFill>
                  <a:srgbClr val="0000FF"/>
                </a:solidFill>
                <a:highlight>
                  <a:srgbClr val="FFFFFF"/>
                </a:highlight>
              </a:rPr>
              <a:t>&gt;</a:t>
            </a:r>
            <a:endParaRPr lang="en-US" sz="1800" dirty="0">
              <a:solidFill>
                <a:srgbClr val="000000"/>
              </a:solidFill>
              <a:highlight>
                <a:srgbClr val="FFFFFF"/>
              </a:highlight>
            </a:endParaRPr>
          </a:p>
          <a:p>
            <a:r>
              <a:rPr lang="en-US" sz="1800" dirty="0">
                <a:solidFill>
                  <a:srgbClr val="000000"/>
                </a:solidFill>
                <a:highlight>
                  <a:srgbClr val="FFFFFF"/>
                </a:highlight>
              </a:rPr>
              <a:t>    </a:t>
            </a:r>
            <a:r>
              <a:rPr lang="en-US" sz="1800" dirty="0">
                <a:solidFill>
                  <a:srgbClr val="0000FF"/>
                </a:solidFill>
                <a:highlight>
                  <a:srgbClr val="FFFFFF"/>
                </a:highlight>
              </a:rPr>
              <a:t>&lt;</a:t>
            </a:r>
            <a:r>
              <a:rPr lang="en-US" sz="1800" dirty="0">
                <a:solidFill>
                  <a:srgbClr val="800000"/>
                </a:solidFill>
                <a:highlight>
                  <a:srgbClr val="FFFFFF"/>
                </a:highlight>
              </a:rPr>
              <a:t>my-app</a:t>
            </a:r>
            <a:r>
              <a:rPr lang="en-US" sz="1800" dirty="0">
                <a:solidFill>
                  <a:srgbClr val="0000FF"/>
                </a:solidFill>
                <a:highlight>
                  <a:srgbClr val="FFFFFF"/>
                </a:highlight>
              </a:rPr>
              <a:t>&gt;</a:t>
            </a:r>
            <a:r>
              <a:rPr lang="en-US" sz="1800" dirty="0">
                <a:solidFill>
                  <a:srgbClr val="000000"/>
                </a:solidFill>
                <a:highlight>
                  <a:srgbClr val="FFFFFF"/>
                </a:highlight>
              </a:rPr>
              <a:t>Loading...</a:t>
            </a:r>
            <a:r>
              <a:rPr lang="en-US" sz="1800" dirty="0">
                <a:solidFill>
                  <a:srgbClr val="0000FF"/>
                </a:solidFill>
                <a:highlight>
                  <a:srgbClr val="FFFFFF"/>
                </a:highlight>
              </a:rPr>
              <a:t>&lt;/</a:t>
            </a:r>
            <a:r>
              <a:rPr lang="en-US" sz="1800" dirty="0">
                <a:solidFill>
                  <a:srgbClr val="800000"/>
                </a:solidFill>
                <a:highlight>
                  <a:srgbClr val="FFFFFF"/>
                </a:highlight>
              </a:rPr>
              <a:t>my-app</a:t>
            </a:r>
            <a:r>
              <a:rPr lang="en-US" sz="1800" dirty="0">
                <a:solidFill>
                  <a:srgbClr val="0000FF"/>
                </a:solidFill>
                <a:highlight>
                  <a:srgbClr val="FFFFFF"/>
                </a:highlight>
              </a:rPr>
              <a:t>&gt;</a:t>
            </a:r>
            <a:endParaRPr lang="en-US" sz="1800" dirty="0">
              <a:solidFill>
                <a:srgbClr val="000000"/>
              </a:solidFill>
              <a:highlight>
                <a:srgbClr val="FFFFFF"/>
              </a:highlight>
            </a:endParaRPr>
          </a:p>
          <a:p>
            <a:r>
              <a:rPr lang="en-US" sz="1800" dirty="0">
                <a:solidFill>
                  <a:srgbClr val="0000FF"/>
                </a:solidFill>
                <a:highlight>
                  <a:srgbClr val="FFFFFF"/>
                </a:highlight>
              </a:rPr>
              <a:t>&lt;/</a:t>
            </a:r>
            <a:r>
              <a:rPr lang="en-US" sz="1800" dirty="0">
                <a:solidFill>
                  <a:srgbClr val="800000"/>
                </a:solidFill>
                <a:highlight>
                  <a:srgbClr val="FFFFFF"/>
                </a:highlight>
              </a:rPr>
              <a:t>body</a:t>
            </a:r>
            <a:r>
              <a:rPr lang="en-US" sz="1800" dirty="0">
                <a:solidFill>
                  <a:srgbClr val="0000FF"/>
                </a:solidFill>
                <a:highlight>
                  <a:srgbClr val="FFFFFF"/>
                </a:highlight>
              </a:rPr>
              <a:t>&gt;</a:t>
            </a:r>
            <a:endParaRPr lang="en-US" sz="2400" dirty="0"/>
          </a:p>
        </p:txBody>
      </p:sp>
      <p:sp>
        <p:nvSpPr>
          <p:cNvPr id="6" name="Rectangular Callout 5"/>
          <p:cNvSpPr/>
          <p:nvPr/>
        </p:nvSpPr>
        <p:spPr>
          <a:xfrm>
            <a:off x="3559629" y="5305608"/>
            <a:ext cx="2302996" cy="752292"/>
          </a:xfrm>
          <a:prstGeom prst="wedgeRectCallout">
            <a:avLst>
              <a:gd name="adj1" fmla="val 116954"/>
              <a:gd name="adj2" fmla="val -4078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Include on the page using a directive</a:t>
            </a:r>
          </a:p>
        </p:txBody>
      </p:sp>
      <p:sp>
        <p:nvSpPr>
          <p:cNvPr id="7" name="Rectangular Callout 6"/>
          <p:cNvSpPr/>
          <p:nvPr/>
        </p:nvSpPr>
        <p:spPr>
          <a:xfrm>
            <a:off x="8449938" y="3342443"/>
            <a:ext cx="2700968" cy="566183"/>
          </a:xfrm>
          <a:prstGeom prst="wedgeRectCallout">
            <a:avLst>
              <a:gd name="adj1" fmla="val -107200"/>
              <a:gd name="adj2" fmla="val 1908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Optional stylesheets</a:t>
            </a:r>
          </a:p>
        </p:txBody>
      </p:sp>
    </p:spTree>
    <p:extLst>
      <p:ext uri="{BB962C8B-B14F-4D97-AF65-F5344CB8AC3E}">
        <p14:creationId xmlns:p14="http://schemas.microsoft.com/office/powerpoint/2010/main" val="1639242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329988"/>
          </a:xfrm>
        </p:spPr>
        <p:txBody>
          <a:bodyPr/>
          <a:lstStyle/>
          <a:p>
            <a:r>
              <a:rPr lang="en-US" dirty="0"/>
              <a:t>A component can only belong to one Angular Module</a:t>
            </a:r>
          </a:p>
          <a:p>
            <a:pPr lvl="1"/>
            <a:r>
              <a:rPr lang="en-US" dirty="0"/>
              <a:t>When you make a component part of a module you impose on it a set of rules when it is compiled</a:t>
            </a:r>
          </a:p>
          <a:p>
            <a:pPr lvl="1"/>
            <a:r>
              <a:rPr lang="en-US" dirty="0"/>
              <a:t>Having a component without belonging to a NgModule is meaningless as the compiler can't compile it</a:t>
            </a:r>
          </a:p>
          <a:p>
            <a:pPr lvl="1"/>
            <a:r>
              <a:rPr lang="en-US" dirty="0"/>
              <a:t>Having a component be part of more then one module is also weird as you are saying that depending which module you chose the rules for compiling are different. And when you dynamically load such a component it would be ambiguous which set of compilation rules you wanted</a:t>
            </a:r>
          </a:p>
        </p:txBody>
      </p:sp>
      <p:sp>
        <p:nvSpPr>
          <p:cNvPr id="3" name="Title 2"/>
          <p:cNvSpPr>
            <a:spLocks noGrp="1"/>
          </p:cNvSpPr>
          <p:nvPr>
            <p:ph type="title"/>
          </p:nvPr>
        </p:nvSpPr>
        <p:spPr>
          <a:solidFill>
            <a:schemeClr val="accent2">
              <a:lumMod val="75000"/>
            </a:schemeClr>
          </a:solidFill>
        </p:spPr>
        <p:txBody>
          <a:bodyPr/>
          <a:lstStyle/>
          <a:p>
            <a:r>
              <a:rPr lang="en-US" dirty="0"/>
              <a:t>Components</a:t>
            </a:r>
          </a:p>
        </p:txBody>
      </p:sp>
    </p:spTree>
    <p:extLst>
      <p:ext uri="{BB962C8B-B14F-4D97-AF65-F5344CB8AC3E}">
        <p14:creationId xmlns:p14="http://schemas.microsoft.com/office/powerpoint/2010/main" val="1595258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329988"/>
          </a:xfrm>
        </p:spPr>
        <p:txBody>
          <a:bodyPr/>
          <a:lstStyle/>
          <a:p>
            <a:r>
              <a:rPr lang="en-US" dirty="0"/>
              <a:t>But what if reusing the same component across different Angular Modules is required?</a:t>
            </a:r>
          </a:p>
          <a:p>
            <a:pPr lvl="1"/>
            <a:r>
              <a:rPr lang="en-US" dirty="0">
                <a:latin typeface="Segoe UI Light" panose="020B0502040204020203" pitchFamily="34" charset="0"/>
                <a:cs typeface="Segoe UI Light" panose="020B0502040204020203" pitchFamily="34" charset="0"/>
              </a:rPr>
              <a:t>As workaround you would create a new Angular Module for the component and add the new module to imports: [...] of the other modules where you want to use it</a:t>
            </a:r>
          </a:p>
        </p:txBody>
      </p:sp>
      <p:sp>
        <p:nvSpPr>
          <p:cNvPr id="3" name="Title 2"/>
          <p:cNvSpPr>
            <a:spLocks noGrp="1"/>
          </p:cNvSpPr>
          <p:nvPr>
            <p:ph type="title"/>
          </p:nvPr>
        </p:nvSpPr>
        <p:spPr>
          <a:solidFill>
            <a:schemeClr val="accent2">
              <a:lumMod val="75000"/>
            </a:schemeClr>
          </a:solidFill>
        </p:spPr>
        <p:txBody>
          <a:bodyPr/>
          <a:lstStyle/>
          <a:p>
            <a:r>
              <a:rPr lang="en-US" dirty="0"/>
              <a:t>Components</a:t>
            </a:r>
          </a:p>
        </p:txBody>
      </p:sp>
    </p:spTree>
    <p:extLst>
      <p:ext uri="{BB962C8B-B14F-4D97-AF65-F5344CB8AC3E}">
        <p14:creationId xmlns:p14="http://schemas.microsoft.com/office/powerpoint/2010/main" val="524475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626960"/>
            <a:ext cx="11521440" cy="2010807"/>
          </a:xfrm>
        </p:spPr>
        <p:txBody>
          <a:bodyPr/>
          <a:lstStyle/>
          <a:p>
            <a:r>
              <a:rPr lang="en-US" dirty="0"/>
              <a:t>HTML</a:t>
            </a:r>
          </a:p>
          <a:p>
            <a:r>
              <a:rPr lang="en-US" dirty="0"/>
              <a:t>Directives</a:t>
            </a:r>
          </a:p>
          <a:p>
            <a:r>
              <a:rPr lang="en-US" dirty="0"/>
              <a:t>Bindings</a:t>
            </a:r>
          </a:p>
        </p:txBody>
      </p:sp>
      <p:sp>
        <p:nvSpPr>
          <p:cNvPr id="3" name="Title 2"/>
          <p:cNvSpPr>
            <a:spLocks noGrp="1"/>
          </p:cNvSpPr>
          <p:nvPr>
            <p:ph type="title"/>
          </p:nvPr>
        </p:nvSpPr>
        <p:spPr>
          <a:solidFill>
            <a:schemeClr val="accent2">
              <a:lumMod val="75000"/>
            </a:schemeClr>
          </a:solidFill>
        </p:spPr>
        <p:txBody>
          <a:bodyPr/>
          <a:lstStyle/>
          <a:p>
            <a:r>
              <a:rPr lang="en-US" dirty="0"/>
              <a:t>Templates</a:t>
            </a:r>
          </a:p>
        </p:txBody>
      </p:sp>
    </p:spTree>
    <p:extLst>
      <p:ext uri="{BB962C8B-B14F-4D97-AF65-F5344CB8AC3E}">
        <p14:creationId xmlns:p14="http://schemas.microsoft.com/office/powerpoint/2010/main" val="841219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Templates</a:t>
            </a:r>
          </a:p>
        </p:txBody>
      </p:sp>
      <p:sp>
        <p:nvSpPr>
          <p:cNvPr id="4" name="Rectangle 3"/>
          <p:cNvSpPr/>
          <p:nvPr/>
        </p:nvSpPr>
        <p:spPr>
          <a:xfrm>
            <a:off x="335279" y="1560656"/>
            <a:ext cx="9429207" cy="35175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2400" dirty="0"/>
              <a:t>Inside a component</a:t>
            </a:r>
            <a:endParaRPr lang="en-US" dirty="0"/>
          </a:p>
        </p:txBody>
      </p:sp>
      <p:sp>
        <p:nvSpPr>
          <p:cNvPr id="3" name="Text Placeholder 2"/>
          <p:cNvSpPr>
            <a:spLocks noGrp="1"/>
          </p:cNvSpPr>
          <p:nvPr>
            <p:ph type="body" sz="quarter" idx="10"/>
          </p:nvPr>
        </p:nvSpPr>
        <p:spPr>
          <a:xfrm>
            <a:off x="434430" y="2069210"/>
            <a:ext cx="8856527" cy="2796703"/>
          </a:xfrm>
          <a:solidFill>
            <a:schemeClr val="bg1"/>
          </a:solidFill>
        </p:spPr>
        <p:txBody>
          <a:bodyPr/>
          <a:lstStyle/>
          <a:p>
            <a:r>
              <a:rPr lang="en-US" sz="2800" dirty="0">
                <a:solidFill>
                  <a:srgbClr val="000000"/>
                </a:solidFill>
                <a:highlight>
                  <a:srgbClr val="FFFFFF"/>
                </a:highlight>
              </a:rPr>
              <a:t>@Component({</a:t>
            </a:r>
            <a:endParaRPr lang="en-US" sz="1200" dirty="0">
              <a:solidFill>
                <a:srgbClr val="000000"/>
              </a:solidFill>
              <a:highlight>
                <a:srgbClr val="FFFFFF"/>
              </a:highlight>
            </a:endParaRPr>
          </a:p>
          <a:p>
            <a:r>
              <a:rPr lang="en-US" sz="1200" dirty="0">
                <a:solidFill>
                  <a:srgbClr val="000000"/>
                </a:solidFill>
                <a:highlight>
                  <a:srgbClr val="FFFFFF"/>
                </a:highlight>
              </a:rPr>
              <a:t>    </a:t>
            </a:r>
            <a:r>
              <a:rPr lang="en-US" sz="2800" dirty="0">
                <a:solidFill>
                  <a:srgbClr val="000000"/>
                </a:solidFill>
                <a:highlight>
                  <a:srgbClr val="FFFFFF"/>
                </a:highlight>
              </a:rPr>
              <a:t>selector:</a:t>
            </a:r>
            <a:r>
              <a:rPr lang="en-US" sz="1200" dirty="0">
                <a:solidFill>
                  <a:srgbClr val="000000"/>
                </a:solidFill>
                <a:highlight>
                  <a:srgbClr val="FFFFFF"/>
                </a:highlight>
              </a:rPr>
              <a:t> </a:t>
            </a:r>
            <a:r>
              <a:rPr lang="en-US" sz="2800" dirty="0">
                <a:solidFill>
                  <a:srgbClr val="A31515"/>
                </a:solidFill>
                <a:highlight>
                  <a:srgbClr val="FFFFFF"/>
                </a:highlight>
              </a:rPr>
              <a:t>'my-app'</a:t>
            </a:r>
            <a:r>
              <a:rPr lang="en-US" sz="2800" dirty="0">
                <a:solidFill>
                  <a:srgbClr val="000000"/>
                </a:solidFill>
                <a:highlight>
                  <a:srgbClr val="FFFFFF"/>
                </a:highlight>
              </a:rPr>
              <a:t>,</a:t>
            </a:r>
            <a:endParaRPr lang="en-US" sz="1200" dirty="0">
              <a:solidFill>
                <a:srgbClr val="000000"/>
              </a:solidFill>
              <a:highlight>
                <a:srgbClr val="FFFFFF"/>
              </a:highlight>
            </a:endParaRPr>
          </a:p>
          <a:p>
            <a:r>
              <a:rPr lang="en-US" sz="1200" dirty="0">
                <a:solidFill>
                  <a:srgbClr val="000000"/>
                </a:solidFill>
                <a:highlight>
                  <a:srgbClr val="FFFFFF"/>
                </a:highlight>
              </a:rPr>
              <a:t>    </a:t>
            </a:r>
            <a:r>
              <a:rPr lang="en-US" sz="2800" dirty="0">
                <a:solidFill>
                  <a:srgbClr val="000000"/>
                </a:solidFill>
                <a:highlight>
                  <a:srgbClr val="FFFFFF"/>
                </a:highlight>
              </a:rPr>
              <a:t>template:</a:t>
            </a:r>
            <a:r>
              <a:rPr lang="en-US" sz="1200" dirty="0">
                <a:solidFill>
                  <a:srgbClr val="000000"/>
                </a:solidFill>
                <a:highlight>
                  <a:srgbClr val="FFFFFF"/>
                </a:highlight>
              </a:rPr>
              <a:t> </a:t>
            </a:r>
            <a:r>
              <a:rPr lang="en-US" sz="2800" dirty="0">
                <a:solidFill>
                  <a:srgbClr val="A31515"/>
                </a:solidFill>
                <a:highlight>
                  <a:srgbClr val="FFFFFF"/>
                </a:highlight>
              </a:rPr>
              <a:t>'&lt;h1&gt;My First Angular App&lt;/h1&gt;'</a:t>
            </a:r>
            <a:endParaRPr lang="en-US" sz="1200" dirty="0">
              <a:solidFill>
                <a:srgbClr val="000000"/>
              </a:solidFill>
              <a:highlight>
                <a:srgbClr val="FFFFFF"/>
              </a:highlight>
            </a:endParaRPr>
          </a:p>
          <a:p>
            <a:r>
              <a:rPr lang="en-US" sz="2800" dirty="0">
                <a:solidFill>
                  <a:srgbClr val="000000"/>
                </a:solidFill>
                <a:highlight>
                  <a:srgbClr val="FFFFFF"/>
                </a:highlight>
              </a:rPr>
              <a:t>})</a:t>
            </a:r>
          </a:p>
          <a:p>
            <a:r>
              <a:rPr lang="en-US" sz="2800" dirty="0">
                <a:solidFill>
                  <a:srgbClr val="0000FF"/>
                </a:solidFill>
                <a:highlight>
                  <a:srgbClr val="FFFFFF"/>
                </a:highlight>
              </a:rPr>
              <a:t>export</a:t>
            </a:r>
            <a:r>
              <a:rPr lang="en-US" sz="1200" dirty="0">
                <a:solidFill>
                  <a:srgbClr val="000000"/>
                </a:solidFill>
                <a:highlight>
                  <a:srgbClr val="FFFFFF"/>
                </a:highlight>
              </a:rPr>
              <a:t> </a:t>
            </a:r>
            <a:r>
              <a:rPr lang="en-US" sz="2800" dirty="0">
                <a:solidFill>
                  <a:srgbClr val="0000FF"/>
                </a:solidFill>
                <a:highlight>
                  <a:srgbClr val="FFFFFF"/>
                </a:highlight>
              </a:rPr>
              <a:t>class</a:t>
            </a:r>
            <a:r>
              <a:rPr lang="en-US" sz="1200" dirty="0">
                <a:solidFill>
                  <a:srgbClr val="000000"/>
                </a:solidFill>
                <a:highlight>
                  <a:srgbClr val="FFFFFF"/>
                </a:highlight>
              </a:rPr>
              <a:t> </a:t>
            </a:r>
            <a:r>
              <a:rPr lang="en-US" sz="2800" dirty="0" err="1">
                <a:solidFill>
                  <a:srgbClr val="000000"/>
                </a:solidFill>
                <a:highlight>
                  <a:srgbClr val="FFFFFF"/>
                </a:highlight>
              </a:rPr>
              <a:t>AppComponent</a:t>
            </a:r>
            <a:r>
              <a:rPr lang="en-US" sz="1200" dirty="0">
                <a:solidFill>
                  <a:srgbClr val="000000"/>
                </a:solidFill>
                <a:highlight>
                  <a:srgbClr val="FFFFFF"/>
                </a:highlight>
              </a:rPr>
              <a:t> </a:t>
            </a:r>
            <a:r>
              <a:rPr lang="en-US" sz="2800" dirty="0">
                <a:solidFill>
                  <a:srgbClr val="000000"/>
                </a:solidFill>
                <a:highlight>
                  <a:srgbClr val="FFFFFF"/>
                </a:highlight>
              </a:rPr>
              <a:t>{</a:t>
            </a:r>
            <a:r>
              <a:rPr lang="en-US" sz="2800" dirty="0">
                <a:highlight>
                  <a:srgbClr val="FFFFFF"/>
                </a:highlight>
              </a:rPr>
              <a:t>}</a:t>
            </a:r>
            <a:endParaRPr lang="en-US" sz="1200" dirty="0">
              <a:solidFill>
                <a:srgbClr val="000000"/>
              </a:solidFill>
              <a:highlight>
                <a:srgbClr val="FFFFFF"/>
              </a:highlight>
            </a:endParaRPr>
          </a:p>
        </p:txBody>
      </p:sp>
    </p:spTree>
    <p:extLst>
      <p:ext uri="{BB962C8B-B14F-4D97-AF65-F5344CB8AC3E}">
        <p14:creationId xmlns:p14="http://schemas.microsoft.com/office/powerpoint/2010/main" val="280593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9000" r="-9000"/>
          </a:stretch>
        </a:blipFill>
        <a:effectLst/>
      </p:bgPr>
    </p:bg>
    <p:spTree>
      <p:nvGrpSpPr>
        <p:cNvPr id="1" name=""/>
        <p:cNvGrpSpPr/>
        <p:nvPr/>
      </p:nvGrpSpPr>
      <p:grpSpPr>
        <a:xfrm>
          <a:off x="0" y="0"/>
          <a:ext cx="0" cy="0"/>
          <a:chOff x="0" y="0"/>
          <a:chExt cx="0" cy="0"/>
        </a:xfrm>
      </p:grpSpPr>
      <p:sp>
        <p:nvSpPr>
          <p:cNvPr id="2" name="Rectangle 1"/>
          <p:cNvSpPr/>
          <p:nvPr/>
        </p:nvSpPr>
        <p:spPr>
          <a:xfrm>
            <a:off x="10255516" y="4374884"/>
            <a:ext cx="273773" cy="448987"/>
          </a:xfrm>
          <a:prstGeom prst="rect">
            <a:avLst/>
          </a:prstGeom>
          <a:solidFill>
            <a:srgbClr val="008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0320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Templates</a:t>
            </a:r>
          </a:p>
        </p:txBody>
      </p:sp>
      <p:sp>
        <p:nvSpPr>
          <p:cNvPr id="4" name="Rectangle 3"/>
          <p:cNvSpPr/>
          <p:nvPr/>
        </p:nvSpPr>
        <p:spPr>
          <a:xfrm>
            <a:off x="335279" y="1560656"/>
            <a:ext cx="9804764" cy="493811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2400" dirty="0"/>
              <a:t>Inside a component using multiline</a:t>
            </a:r>
            <a:endParaRPr lang="en-US" dirty="0"/>
          </a:p>
        </p:txBody>
      </p:sp>
      <p:sp>
        <p:nvSpPr>
          <p:cNvPr id="3" name="Text Placeholder 2"/>
          <p:cNvSpPr>
            <a:spLocks noGrp="1"/>
          </p:cNvSpPr>
          <p:nvPr>
            <p:ph type="body" sz="quarter" idx="10"/>
          </p:nvPr>
        </p:nvSpPr>
        <p:spPr>
          <a:xfrm>
            <a:off x="434430" y="2069211"/>
            <a:ext cx="8856527" cy="4184632"/>
          </a:xfrm>
          <a:solidFill>
            <a:schemeClr val="bg1"/>
          </a:solidFill>
        </p:spPr>
        <p:txBody>
          <a:bodyPr/>
          <a:lstStyle/>
          <a:p>
            <a:r>
              <a:rPr lang="en-US" sz="2800" dirty="0">
                <a:solidFill>
                  <a:srgbClr val="000000"/>
                </a:solidFill>
                <a:highlight>
                  <a:srgbClr val="FFFFFF"/>
                </a:highlight>
              </a:rPr>
              <a:t>@Component({</a:t>
            </a:r>
            <a:endParaRPr lang="en-US" sz="1200" dirty="0">
              <a:solidFill>
                <a:srgbClr val="000000"/>
              </a:solidFill>
              <a:highlight>
                <a:srgbClr val="FFFFFF"/>
              </a:highlight>
            </a:endParaRPr>
          </a:p>
          <a:p>
            <a:r>
              <a:rPr lang="en-US" sz="1200" dirty="0">
                <a:solidFill>
                  <a:srgbClr val="000000"/>
                </a:solidFill>
                <a:highlight>
                  <a:srgbClr val="FFFFFF"/>
                </a:highlight>
              </a:rPr>
              <a:t>    </a:t>
            </a:r>
            <a:r>
              <a:rPr lang="en-US" sz="2800" dirty="0">
                <a:solidFill>
                  <a:srgbClr val="000000"/>
                </a:solidFill>
                <a:highlight>
                  <a:srgbClr val="FFFFFF"/>
                </a:highlight>
              </a:rPr>
              <a:t>selector:</a:t>
            </a:r>
            <a:r>
              <a:rPr lang="en-US" sz="1200" dirty="0">
                <a:solidFill>
                  <a:srgbClr val="000000"/>
                </a:solidFill>
                <a:highlight>
                  <a:srgbClr val="FFFFFF"/>
                </a:highlight>
              </a:rPr>
              <a:t> </a:t>
            </a:r>
            <a:r>
              <a:rPr lang="en-US" sz="2800" dirty="0">
                <a:solidFill>
                  <a:srgbClr val="A31515"/>
                </a:solidFill>
                <a:highlight>
                  <a:srgbClr val="FFFFFF"/>
                </a:highlight>
              </a:rPr>
              <a:t>'my-app'</a:t>
            </a:r>
            <a:r>
              <a:rPr lang="en-US" sz="2800" dirty="0">
                <a:solidFill>
                  <a:srgbClr val="000000"/>
                </a:solidFill>
                <a:highlight>
                  <a:srgbClr val="FFFFFF"/>
                </a:highlight>
              </a:rPr>
              <a:t>,</a:t>
            </a:r>
            <a:endParaRPr lang="en-US" sz="1200" dirty="0">
              <a:solidFill>
                <a:srgbClr val="000000"/>
              </a:solidFill>
              <a:highlight>
                <a:srgbClr val="FFFFFF"/>
              </a:highlight>
            </a:endParaRPr>
          </a:p>
          <a:p>
            <a:r>
              <a:rPr lang="en-US" sz="1200" dirty="0">
                <a:solidFill>
                  <a:srgbClr val="000000"/>
                </a:solidFill>
                <a:highlight>
                  <a:srgbClr val="FFFFFF"/>
                </a:highlight>
              </a:rPr>
              <a:t>    </a:t>
            </a:r>
            <a:r>
              <a:rPr lang="en-US" sz="2800" dirty="0">
                <a:solidFill>
                  <a:srgbClr val="000000"/>
                </a:solidFill>
                <a:highlight>
                  <a:srgbClr val="FFFFFF"/>
                </a:highlight>
              </a:rPr>
              <a:t>template:</a:t>
            </a:r>
            <a:r>
              <a:rPr lang="en-US" sz="1200" dirty="0">
                <a:solidFill>
                  <a:srgbClr val="000000"/>
                </a:solidFill>
                <a:highlight>
                  <a:srgbClr val="FFFFFF"/>
                </a:highlight>
              </a:rPr>
              <a:t> </a:t>
            </a:r>
            <a:r>
              <a:rPr lang="en-US" sz="2800" dirty="0">
                <a:solidFill>
                  <a:srgbClr val="A31515"/>
                </a:solidFill>
                <a:highlight>
                  <a:srgbClr val="FFFFFF"/>
                </a:highlight>
              </a:rPr>
              <a:t>`&lt;h1&gt;My App&lt;/h1&gt;</a:t>
            </a:r>
            <a:endParaRPr lang="en-US" sz="1200" dirty="0">
              <a:solidFill>
                <a:srgbClr val="000000"/>
              </a:solidFill>
              <a:highlight>
                <a:srgbClr val="FFFFFF"/>
              </a:highlight>
            </a:endParaRPr>
          </a:p>
          <a:p>
            <a:r>
              <a:rPr lang="en-US" sz="2800" dirty="0">
                <a:solidFill>
                  <a:srgbClr val="A31515"/>
                </a:solidFill>
                <a:highlight>
                  <a:srgbClr val="FFFFFF"/>
                </a:highlight>
              </a:rPr>
              <a:t>        &lt;div&gt;</a:t>
            </a:r>
            <a:endParaRPr lang="en-US" sz="1200" dirty="0">
              <a:solidFill>
                <a:srgbClr val="000000"/>
              </a:solidFill>
              <a:highlight>
                <a:srgbClr val="FFFFFF"/>
              </a:highlight>
            </a:endParaRPr>
          </a:p>
          <a:p>
            <a:r>
              <a:rPr lang="en-US" sz="2800" dirty="0">
                <a:solidFill>
                  <a:srgbClr val="A31515"/>
                </a:solidFill>
                <a:highlight>
                  <a:srgbClr val="FFFFFF"/>
                </a:highlight>
              </a:rPr>
              <a:t>            &lt;p&gt;Isn't is pretty?&lt;/p&gt;</a:t>
            </a:r>
            <a:endParaRPr lang="en-US" sz="1200" dirty="0">
              <a:solidFill>
                <a:srgbClr val="000000"/>
              </a:solidFill>
              <a:highlight>
                <a:srgbClr val="FFFFFF"/>
              </a:highlight>
            </a:endParaRPr>
          </a:p>
          <a:p>
            <a:r>
              <a:rPr lang="en-US" sz="2800" dirty="0">
                <a:solidFill>
                  <a:srgbClr val="A31515"/>
                </a:solidFill>
                <a:highlight>
                  <a:srgbClr val="FFFFFF"/>
                </a:highlight>
              </a:rPr>
              <a:t>        &lt;/div&gt;`</a:t>
            </a:r>
            <a:endParaRPr lang="en-US" sz="1200" dirty="0">
              <a:solidFill>
                <a:srgbClr val="000000"/>
              </a:solidFill>
              <a:highlight>
                <a:srgbClr val="FFFFFF"/>
              </a:highlight>
            </a:endParaRPr>
          </a:p>
          <a:p>
            <a:r>
              <a:rPr lang="en-US" sz="2800" dirty="0">
                <a:solidFill>
                  <a:srgbClr val="000000"/>
                </a:solidFill>
                <a:highlight>
                  <a:srgbClr val="FFFFFF"/>
                </a:highlight>
              </a:rPr>
              <a:t>})</a:t>
            </a:r>
          </a:p>
          <a:p>
            <a:r>
              <a:rPr lang="en-US" sz="2800" dirty="0">
                <a:solidFill>
                  <a:srgbClr val="0000FF"/>
                </a:solidFill>
                <a:highlight>
                  <a:srgbClr val="FFFFFF"/>
                </a:highlight>
              </a:rPr>
              <a:t>export</a:t>
            </a:r>
            <a:r>
              <a:rPr lang="en-US" sz="1200" dirty="0">
                <a:solidFill>
                  <a:srgbClr val="000000"/>
                </a:solidFill>
                <a:highlight>
                  <a:srgbClr val="FFFFFF"/>
                </a:highlight>
              </a:rPr>
              <a:t> </a:t>
            </a:r>
            <a:r>
              <a:rPr lang="en-US" sz="2800" dirty="0">
                <a:solidFill>
                  <a:srgbClr val="0000FF"/>
                </a:solidFill>
                <a:highlight>
                  <a:srgbClr val="FFFFFF"/>
                </a:highlight>
              </a:rPr>
              <a:t>class</a:t>
            </a:r>
            <a:r>
              <a:rPr lang="en-US" sz="1200" dirty="0">
                <a:solidFill>
                  <a:srgbClr val="000000"/>
                </a:solidFill>
                <a:highlight>
                  <a:srgbClr val="FFFFFF"/>
                </a:highlight>
              </a:rPr>
              <a:t> </a:t>
            </a:r>
            <a:r>
              <a:rPr lang="en-US" sz="2800" dirty="0" err="1">
                <a:solidFill>
                  <a:srgbClr val="000000"/>
                </a:solidFill>
                <a:highlight>
                  <a:srgbClr val="FFFFFF"/>
                </a:highlight>
              </a:rPr>
              <a:t>AppComponent</a:t>
            </a:r>
            <a:r>
              <a:rPr lang="en-US" sz="1200" dirty="0">
                <a:solidFill>
                  <a:srgbClr val="000000"/>
                </a:solidFill>
                <a:highlight>
                  <a:srgbClr val="FFFFFF"/>
                </a:highlight>
              </a:rPr>
              <a:t> </a:t>
            </a:r>
            <a:r>
              <a:rPr lang="en-US" sz="2800" dirty="0">
                <a:solidFill>
                  <a:srgbClr val="000000"/>
                </a:solidFill>
                <a:highlight>
                  <a:srgbClr val="FFFFFF"/>
                </a:highlight>
              </a:rPr>
              <a:t>{</a:t>
            </a:r>
            <a:r>
              <a:rPr lang="en-US" sz="2800" dirty="0">
                <a:highlight>
                  <a:srgbClr val="FFFFFF"/>
                </a:highlight>
              </a:rPr>
              <a:t>}</a:t>
            </a:r>
            <a:endParaRPr lang="en-US" sz="1200" dirty="0">
              <a:solidFill>
                <a:srgbClr val="000000"/>
              </a:solidFill>
              <a:highlight>
                <a:srgbClr val="FFFFFF"/>
              </a:highlight>
            </a:endParaRPr>
          </a:p>
          <a:p>
            <a:endParaRPr lang="en-US" sz="2800" dirty="0"/>
          </a:p>
        </p:txBody>
      </p:sp>
    </p:spTree>
    <p:extLst>
      <p:ext uri="{BB962C8B-B14F-4D97-AF65-F5344CB8AC3E}">
        <p14:creationId xmlns:p14="http://schemas.microsoft.com/office/powerpoint/2010/main" val="1944850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Templates</a:t>
            </a:r>
          </a:p>
        </p:txBody>
      </p:sp>
      <p:sp>
        <p:nvSpPr>
          <p:cNvPr id="4" name="Rectangle 3"/>
          <p:cNvSpPr/>
          <p:nvPr/>
        </p:nvSpPr>
        <p:spPr>
          <a:xfrm>
            <a:off x="335279" y="1560657"/>
            <a:ext cx="10800807" cy="501975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2400" dirty="0"/>
              <a:t>Containing a directive to another component</a:t>
            </a:r>
            <a:endParaRPr lang="en-US" dirty="0"/>
          </a:p>
        </p:txBody>
      </p:sp>
      <p:sp>
        <p:nvSpPr>
          <p:cNvPr id="3" name="Text Placeholder 2"/>
          <p:cNvSpPr>
            <a:spLocks noGrp="1"/>
          </p:cNvSpPr>
          <p:nvPr>
            <p:ph type="body" sz="quarter" idx="10"/>
          </p:nvPr>
        </p:nvSpPr>
        <p:spPr>
          <a:xfrm>
            <a:off x="450758" y="2043533"/>
            <a:ext cx="10391413" cy="3077108"/>
          </a:xfrm>
          <a:solidFill>
            <a:schemeClr val="bg1"/>
          </a:solidFill>
        </p:spPr>
        <p:txBody>
          <a:bodyPr/>
          <a:lstStyle/>
          <a:p>
            <a:r>
              <a:rPr lang="en-US" sz="2400" dirty="0">
                <a:solidFill>
                  <a:srgbClr val="0000FF"/>
                </a:solidFill>
                <a:highlight>
                  <a:srgbClr val="FFFFFF"/>
                </a:highlight>
              </a:rPr>
              <a:t>import</a:t>
            </a:r>
            <a:r>
              <a:rPr lang="en-US" sz="1100" dirty="0">
                <a:solidFill>
                  <a:srgbClr val="000000"/>
                </a:solidFill>
                <a:highlight>
                  <a:srgbClr val="FFFFFF"/>
                </a:highlight>
              </a:rPr>
              <a:t> </a:t>
            </a:r>
            <a:r>
              <a:rPr lang="en-US" sz="2400" dirty="0">
                <a:solidFill>
                  <a:srgbClr val="000000"/>
                </a:solidFill>
                <a:highlight>
                  <a:srgbClr val="FFFFFF"/>
                </a:highlight>
              </a:rPr>
              <a:t>{</a:t>
            </a:r>
            <a:r>
              <a:rPr lang="en-US" sz="1100" dirty="0">
                <a:solidFill>
                  <a:srgbClr val="000000"/>
                </a:solidFill>
                <a:highlight>
                  <a:srgbClr val="FFFFFF"/>
                </a:highlight>
              </a:rPr>
              <a:t> </a:t>
            </a:r>
            <a:r>
              <a:rPr lang="en-US" sz="2400" dirty="0" err="1">
                <a:solidFill>
                  <a:srgbClr val="000000"/>
                </a:solidFill>
                <a:highlight>
                  <a:srgbClr val="FFFFFF"/>
                </a:highlight>
              </a:rPr>
              <a:t>MessageComponent</a:t>
            </a:r>
            <a:r>
              <a:rPr lang="en-US" sz="1100" dirty="0">
                <a:solidFill>
                  <a:srgbClr val="000000"/>
                </a:solidFill>
                <a:highlight>
                  <a:srgbClr val="FFFFFF"/>
                </a:highlight>
              </a:rPr>
              <a:t> </a:t>
            </a:r>
            <a:r>
              <a:rPr lang="en-US" sz="2400" dirty="0">
                <a:solidFill>
                  <a:srgbClr val="000000"/>
                </a:solidFill>
                <a:highlight>
                  <a:srgbClr val="FFFFFF"/>
                </a:highlight>
              </a:rPr>
              <a:t>}</a:t>
            </a:r>
            <a:r>
              <a:rPr lang="en-US" sz="1100" dirty="0">
                <a:solidFill>
                  <a:srgbClr val="000000"/>
                </a:solidFill>
                <a:highlight>
                  <a:srgbClr val="FFFFFF"/>
                </a:highlight>
              </a:rPr>
              <a:t> </a:t>
            </a:r>
            <a:r>
              <a:rPr lang="en-US" sz="2400" dirty="0">
                <a:solidFill>
                  <a:srgbClr val="0000FF"/>
                </a:solidFill>
                <a:highlight>
                  <a:srgbClr val="FFFFFF"/>
                </a:highlight>
              </a:rPr>
              <a:t>from</a:t>
            </a:r>
            <a:r>
              <a:rPr lang="en-US" sz="1100" dirty="0">
                <a:solidFill>
                  <a:srgbClr val="000000"/>
                </a:solidFill>
                <a:highlight>
                  <a:srgbClr val="FFFFFF"/>
                </a:highlight>
              </a:rPr>
              <a:t> </a:t>
            </a:r>
            <a:r>
              <a:rPr lang="en-US" sz="2400" dirty="0">
                <a:solidFill>
                  <a:srgbClr val="A31515"/>
                </a:solidFill>
                <a:highlight>
                  <a:srgbClr val="FFFFFF"/>
                </a:highlight>
              </a:rPr>
              <a:t>‘./</a:t>
            </a:r>
            <a:r>
              <a:rPr lang="en-US" sz="2400" dirty="0" err="1">
                <a:solidFill>
                  <a:srgbClr val="A31515"/>
                </a:solidFill>
                <a:highlight>
                  <a:srgbClr val="FFFFFF"/>
                </a:highlight>
              </a:rPr>
              <a:t>message.component</a:t>
            </a:r>
            <a:r>
              <a:rPr lang="en-US" sz="2400" dirty="0">
                <a:solidFill>
                  <a:srgbClr val="A31515"/>
                </a:solidFill>
                <a:highlight>
                  <a:srgbClr val="FFFFFF"/>
                </a:highlight>
              </a:rPr>
              <a:t>'</a:t>
            </a:r>
            <a:r>
              <a:rPr lang="en-US" sz="2400" dirty="0">
                <a:solidFill>
                  <a:srgbClr val="000000"/>
                </a:solidFill>
                <a:highlight>
                  <a:srgbClr val="FFFFFF"/>
                </a:highlight>
              </a:rPr>
              <a:t>;</a:t>
            </a:r>
          </a:p>
          <a:p>
            <a:r>
              <a:rPr lang="en-US" sz="2400" dirty="0">
                <a:solidFill>
                  <a:srgbClr val="000000"/>
                </a:solidFill>
                <a:highlight>
                  <a:srgbClr val="FFFFFF"/>
                </a:highlight>
              </a:rPr>
              <a:t>@Component({</a:t>
            </a:r>
            <a:endParaRPr lang="en-US" sz="1100" dirty="0">
              <a:solidFill>
                <a:srgbClr val="000000"/>
              </a:solidFill>
              <a:highlight>
                <a:srgbClr val="FFFFFF"/>
              </a:highlight>
            </a:endParaRPr>
          </a:p>
          <a:p>
            <a:r>
              <a:rPr lang="en-US" sz="1100" dirty="0">
                <a:solidFill>
                  <a:srgbClr val="000000"/>
                </a:solidFill>
                <a:highlight>
                  <a:srgbClr val="FFFFFF"/>
                </a:highlight>
              </a:rPr>
              <a:t>    </a:t>
            </a:r>
            <a:r>
              <a:rPr lang="en-US" sz="2400" dirty="0">
                <a:solidFill>
                  <a:srgbClr val="000000"/>
                </a:solidFill>
                <a:highlight>
                  <a:srgbClr val="FFFFFF"/>
                </a:highlight>
              </a:rPr>
              <a:t>selector:</a:t>
            </a:r>
            <a:r>
              <a:rPr lang="en-US" sz="1100" dirty="0">
                <a:solidFill>
                  <a:srgbClr val="000000"/>
                </a:solidFill>
                <a:highlight>
                  <a:srgbClr val="FFFFFF"/>
                </a:highlight>
              </a:rPr>
              <a:t> </a:t>
            </a:r>
            <a:r>
              <a:rPr lang="en-US" sz="2400" dirty="0">
                <a:solidFill>
                  <a:srgbClr val="A31515"/>
                </a:solidFill>
                <a:highlight>
                  <a:srgbClr val="FFFFFF"/>
                </a:highlight>
              </a:rPr>
              <a:t>'my-app'</a:t>
            </a:r>
            <a:r>
              <a:rPr lang="en-US" sz="2400" dirty="0">
                <a:solidFill>
                  <a:srgbClr val="000000"/>
                </a:solidFill>
                <a:highlight>
                  <a:srgbClr val="FFFFFF"/>
                </a:highlight>
              </a:rPr>
              <a:t>,</a:t>
            </a:r>
            <a:endParaRPr lang="en-US" sz="1100" dirty="0">
              <a:solidFill>
                <a:srgbClr val="000000"/>
              </a:solidFill>
              <a:highlight>
                <a:srgbClr val="FFFFFF"/>
              </a:highlight>
            </a:endParaRPr>
          </a:p>
          <a:p>
            <a:r>
              <a:rPr lang="en-US" sz="1100" dirty="0">
                <a:solidFill>
                  <a:srgbClr val="000000"/>
                </a:solidFill>
                <a:highlight>
                  <a:srgbClr val="FFFFFF"/>
                </a:highlight>
              </a:rPr>
              <a:t>    </a:t>
            </a:r>
            <a:r>
              <a:rPr lang="en-US" sz="2400" dirty="0">
                <a:solidFill>
                  <a:srgbClr val="000000"/>
                </a:solidFill>
                <a:highlight>
                  <a:srgbClr val="FFFFFF"/>
                </a:highlight>
              </a:rPr>
              <a:t>template:</a:t>
            </a:r>
            <a:r>
              <a:rPr lang="en-US" sz="1100" dirty="0">
                <a:solidFill>
                  <a:srgbClr val="000000"/>
                </a:solidFill>
                <a:highlight>
                  <a:srgbClr val="FFFFFF"/>
                </a:highlight>
              </a:rPr>
              <a:t> </a:t>
            </a:r>
            <a:r>
              <a:rPr lang="en-US" sz="2400" dirty="0">
                <a:solidFill>
                  <a:srgbClr val="A31515"/>
                </a:solidFill>
                <a:highlight>
                  <a:srgbClr val="FFFFFF"/>
                </a:highlight>
              </a:rPr>
              <a:t>`&lt;h1&gt;My App&lt;/h1&gt;</a:t>
            </a:r>
            <a:endParaRPr lang="en-US" sz="1100" dirty="0">
              <a:solidFill>
                <a:srgbClr val="000000"/>
              </a:solidFill>
              <a:highlight>
                <a:srgbClr val="FFFFFF"/>
              </a:highlight>
            </a:endParaRPr>
          </a:p>
          <a:p>
            <a:r>
              <a:rPr lang="en-US" sz="2400" dirty="0">
                <a:solidFill>
                  <a:srgbClr val="A31515"/>
                </a:solidFill>
                <a:highlight>
                  <a:srgbClr val="FFFFFF"/>
                </a:highlight>
              </a:rPr>
              <a:t>        &lt;my-message&gt;&lt;/my-message&gt;`</a:t>
            </a:r>
          </a:p>
          <a:p>
            <a:r>
              <a:rPr lang="en-US" sz="2400" dirty="0">
                <a:solidFill>
                  <a:srgbClr val="A31515"/>
                </a:solidFill>
                <a:highlight>
                  <a:srgbClr val="FFFFFF"/>
                </a:highlight>
              </a:rPr>
              <a:t>  </a:t>
            </a:r>
            <a:r>
              <a:rPr lang="en-US" sz="2400" dirty="0">
                <a:solidFill>
                  <a:srgbClr val="000000"/>
                </a:solidFill>
                <a:highlight>
                  <a:srgbClr val="FFFFFF"/>
                </a:highlight>
              </a:rPr>
              <a:t>})</a:t>
            </a:r>
          </a:p>
          <a:p>
            <a:r>
              <a:rPr lang="en-US" sz="2400" dirty="0">
                <a:solidFill>
                  <a:srgbClr val="0000FF"/>
                </a:solidFill>
                <a:highlight>
                  <a:srgbClr val="FFFFFF"/>
                </a:highlight>
              </a:rPr>
              <a:t>export</a:t>
            </a:r>
            <a:r>
              <a:rPr lang="en-US" sz="1100" dirty="0">
                <a:solidFill>
                  <a:srgbClr val="000000"/>
                </a:solidFill>
                <a:highlight>
                  <a:srgbClr val="FFFFFF"/>
                </a:highlight>
              </a:rPr>
              <a:t> </a:t>
            </a:r>
            <a:r>
              <a:rPr lang="en-US" sz="2400" dirty="0">
                <a:solidFill>
                  <a:srgbClr val="0000FF"/>
                </a:solidFill>
                <a:highlight>
                  <a:srgbClr val="FFFFFF"/>
                </a:highlight>
              </a:rPr>
              <a:t>class</a:t>
            </a:r>
            <a:r>
              <a:rPr lang="en-US" sz="1100" dirty="0">
                <a:solidFill>
                  <a:srgbClr val="000000"/>
                </a:solidFill>
                <a:highlight>
                  <a:srgbClr val="FFFFFF"/>
                </a:highlight>
              </a:rPr>
              <a:t> </a:t>
            </a:r>
            <a:r>
              <a:rPr lang="en-US" sz="2400" dirty="0" err="1">
                <a:solidFill>
                  <a:srgbClr val="000000"/>
                </a:solidFill>
                <a:highlight>
                  <a:srgbClr val="FFFFFF"/>
                </a:highlight>
              </a:rPr>
              <a:t>AppComponent</a:t>
            </a:r>
            <a:r>
              <a:rPr lang="en-US" sz="1100" dirty="0">
                <a:solidFill>
                  <a:srgbClr val="000000"/>
                </a:solidFill>
                <a:highlight>
                  <a:srgbClr val="FFFFFF"/>
                </a:highlight>
              </a:rPr>
              <a:t> </a:t>
            </a:r>
            <a:r>
              <a:rPr lang="en-US" sz="2400" dirty="0">
                <a:solidFill>
                  <a:srgbClr val="000000"/>
                </a:solidFill>
                <a:highlight>
                  <a:srgbClr val="FFFFFF"/>
                </a:highlight>
              </a:rPr>
              <a:t>{</a:t>
            </a:r>
            <a:r>
              <a:rPr lang="en-US" sz="2400" dirty="0">
                <a:highlight>
                  <a:srgbClr val="FFFFFF"/>
                </a:highlight>
              </a:rPr>
              <a:t>}</a:t>
            </a:r>
            <a:endParaRPr lang="en-US" sz="1100" dirty="0">
              <a:solidFill>
                <a:srgbClr val="000000"/>
              </a:solidFill>
              <a:highlight>
                <a:srgbClr val="FFFFFF"/>
              </a:highlight>
            </a:endParaRPr>
          </a:p>
          <a:p>
            <a:endParaRPr lang="en-US" sz="2400" dirty="0"/>
          </a:p>
        </p:txBody>
      </p:sp>
      <p:sp>
        <p:nvSpPr>
          <p:cNvPr id="5" name="Text Placeholder 2"/>
          <p:cNvSpPr txBox="1">
            <a:spLocks/>
          </p:cNvSpPr>
          <p:nvPr/>
        </p:nvSpPr>
        <p:spPr>
          <a:xfrm>
            <a:off x="450758" y="5316583"/>
            <a:ext cx="10391413" cy="1109205"/>
          </a:xfrm>
          <a:prstGeom prst="rect">
            <a:avLst/>
          </a:prstGeom>
          <a:solidFill>
            <a:schemeClr val="bg1"/>
          </a:solidFill>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solidFill>
                  <a:srgbClr val="0000FF"/>
                </a:solidFill>
                <a:highlight>
                  <a:srgbClr val="FFFFFF"/>
                </a:highlight>
              </a:rPr>
              <a:t>import</a:t>
            </a:r>
            <a:r>
              <a:rPr lang="en-US" sz="1200" dirty="0">
                <a:solidFill>
                  <a:srgbClr val="000000"/>
                </a:solidFill>
                <a:highlight>
                  <a:srgbClr val="FFFFFF"/>
                </a:highlight>
              </a:rPr>
              <a:t> </a:t>
            </a:r>
            <a:r>
              <a:rPr lang="en-US" sz="2800" dirty="0">
                <a:solidFill>
                  <a:srgbClr val="000000"/>
                </a:solidFill>
                <a:highlight>
                  <a:srgbClr val="FFFFFF"/>
                </a:highlight>
              </a:rPr>
              <a:t>{</a:t>
            </a:r>
            <a:r>
              <a:rPr lang="en-US" sz="1200" dirty="0">
                <a:solidFill>
                  <a:srgbClr val="000000"/>
                </a:solidFill>
                <a:highlight>
                  <a:srgbClr val="FFFFFF"/>
                </a:highlight>
              </a:rPr>
              <a:t> </a:t>
            </a:r>
            <a:r>
              <a:rPr lang="en-US" sz="2800" dirty="0" err="1">
                <a:solidFill>
                  <a:srgbClr val="000000"/>
                </a:solidFill>
                <a:highlight>
                  <a:srgbClr val="FFFFFF"/>
                </a:highlight>
              </a:rPr>
              <a:t>MessageComponent</a:t>
            </a:r>
            <a:r>
              <a:rPr lang="en-US" sz="1200" dirty="0">
                <a:solidFill>
                  <a:srgbClr val="000000"/>
                </a:solidFill>
                <a:highlight>
                  <a:srgbClr val="FFFFFF"/>
                </a:highlight>
              </a:rPr>
              <a:t> </a:t>
            </a:r>
            <a:r>
              <a:rPr lang="en-US" sz="2800" dirty="0">
                <a:solidFill>
                  <a:srgbClr val="000000"/>
                </a:solidFill>
                <a:highlight>
                  <a:srgbClr val="FFFFFF"/>
                </a:highlight>
              </a:rPr>
              <a:t>}</a:t>
            </a:r>
            <a:r>
              <a:rPr lang="en-US" sz="1200" dirty="0">
                <a:solidFill>
                  <a:srgbClr val="000000"/>
                </a:solidFill>
                <a:highlight>
                  <a:srgbClr val="FFFFFF"/>
                </a:highlight>
              </a:rPr>
              <a:t> </a:t>
            </a:r>
            <a:r>
              <a:rPr lang="en-US" sz="2800" dirty="0">
                <a:solidFill>
                  <a:srgbClr val="0000FF"/>
                </a:solidFill>
                <a:highlight>
                  <a:srgbClr val="FFFFFF"/>
                </a:highlight>
              </a:rPr>
              <a:t>from</a:t>
            </a:r>
            <a:r>
              <a:rPr lang="en-US" sz="1200" dirty="0">
                <a:solidFill>
                  <a:srgbClr val="000000"/>
                </a:solidFill>
                <a:highlight>
                  <a:srgbClr val="FFFFFF"/>
                </a:highlight>
              </a:rPr>
              <a:t> </a:t>
            </a:r>
            <a:r>
              <a:rPr lang="en-US" sz="2800" dirty="0">
                <a:solidFill>
                  <a:srgbClr val="A31515"/>
                </a:solidFill>
                <a:highlight>
                  <a:srgbClr val="FFFFFF"/>
                </a:highlight>
              </a:rPr>
              <a:t>'./</a:t>
            </a:r>
            <a:r>
              <a:rPr lang="en-US" sz="2800" dirty="0" err="1">
                <a:solidFill>
                  <a:srgbClr val="A31515"/>
                </a:solidFill>
                <a:highlight>
                  <a:srgbClr val="FFFFFF"/>
                </a:highlight>
              </a:rPr>
              <a:t>message.component</a:t>
            </a:r>
            <a:r>
              <a:rPr lang="en-US" sz="2800" dirty="0">
                <a:solidFill>
                  <a:srgbClr val="A31515"/>
                </a:solidFill>
                <a:highlight>
                  <a:srgbClr val="FFFFFF"/>
                </a:highlight>
              </a:rPr>
              <a:t>'</a:t>
            </a:r>
            <a:r>
              <a:rPr lang="en-US" sz="2800" dirty="0">
                <a:solidFill>
                  <a:srgbClr val="000000"/>
                </a:solidFill>
                <a:highlight>
                  <a:srgbClr val="FFFFFF"/>
                </a:highlight>
              </a:rPr>
              <a:t>;</a:t>
            </a:r>
          </a:p>
          <a:p>
            <a:r>
              <a:rPr lang="en-US" sz="2800" dirty="0">
                <a:solidFill>
                  <a:srgbClr val="000000"/>
                </a:solidFill>
              </a:rPr>
              <a:t>declarations:</a:t>
            </a:r>
            <a:r>
              <a:rPr lang="en-US" sz="1100" dirty="0">
                <a:solidFill>
                  <a:srgbClr val="000000"/>
                </a:solidFill>
              </a:rPr>
              <a:t> </a:t>
            </a:r>
            <a:r>
              <a:rPr lang="en-US" sz="2800" dirty="0">
                <a:solidFill>
                  <a:srgbClr val="000000"/>
                </a:solidFill>
              </a:rPr>
              <a:t>[</a:t>
            </a:r>
            <a:r>
              <a:rPr lang="en-US" sz="2800" dirty="0" err="1">
                <a:solidFill>
                  <a:srgbClr val="000000"/>
                </a:solidFill>
              </a:rPr>
              <a:t>MessageComponent</a:t>
            </a:r>
            <a:r>
              <a:rPr lang="en-US" sz="2800" dirty="0">
                <a:solidFill>
                  <a:srgbClr val="000000"/>
                </a:solidFill>
              </a:rPr>
              <a:t>],</a:t>
            </a:r>
            <a:endParaRPr lang="en-US" sz="2800" dirty="0">
              <a:solidFill>
                <a:srgbClr val="000000"/>
              </a:solidFill>
              <a:highlight>
                <a:srgbClr val="FFFFFF"/>
              </a:highlight>
            </a:endParaRPr>
          </a:p>
        </p:txBody>
      </p:sp>
    </p:spTree>
    <p:extLst>
      <p:ext uri="{BB962C8B-B14F-4D97-AF65-F5344CB8AC3E}">
        <p14:creationId xmlns:p14="http://schemas.microsoft.com/office/powerpoint/2010/main" val="3190776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Templates</a:t>
            </a:r>
          </a:p>
        </p:txBody>
      </p:sp>
      <p:sp>
        <p:nvSpPr>
          <p:cNvPr id="4" name="Rectangle 3"/>
          <p:cNvSpPr/>
          <p:nvPr/>
        </p:nvSpPr>
        <p:spPr>
          <a:xfrm>
            <a:off x="335279" y="1560657"/>
            <a:ext cx="9804764" cy="358284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2400" dirty="0"/>
              <a:t>External and referenced from a component</a:t>
            </a:r>
            <a:endParaRPr lang="en-US" dirty="0"/>
          </a:p>
        </p:txBody>
      </p:sp>
      <p:sp>
        <p:nvSpPr>
          <p:cNvPr id="3" name="Text Placeholder 2"/>
          <p:cNvSpPr>
            <a:spLocks noGrp="1"/>
          </p:cNvSpPr>
          <p:nvPr>
            <p:ph type="body" sz="quarter" idx="10"/>
          </p:nvPr>
        </p:nvSpPr>
        <p:spPr>
          <a:xfrm>
            <a:off x="434430" y="2069210"/>
            <a:ext cx="8856527" cy="2698733"/>
          </a:xfrm>
          <a:solidFill>
            <a:schemeClr val="bg1"/>
          </a:solidFill>
        </p:spPr>
        <p:txBody>
          <a:bodyPr/>
          <a:lstStyle/>
          <a:p>
            <a:r>
              <a:rPr lang="en-US" sz="2800" dirty="0">
                <a:solidFill>
                  <a:srgbClr val="000000"/>
                </a:solidFill>
                <a:highlight>
                  <a:srgbClr val="FFFFFF"/>
                </a:highlight>
              </a:rPr>
              <a:t>@Component({</a:t>
            </a:r>
            <a:endParaRPr lang="en-US" sz="1200" dirty="0">
              <a:solidFill>
                <a:srgbClr val="000000"/>
              </a:solidFill>
              <a:highlight>
                <a:srgbClr val="FFFFFF"/>
              </a:highlight>
            </a:endParaRPr>
          </a:p>
          <a:p>
            <a:r>
              <a:rPr lang="en-US" sz="1200" dirty="0">
                <a:solidFill>
                  <a:srgbClr val="000000"/>
                </a:solidFill>
                <a:highlight>
                  <a:srgbClr val="FFFFFF"/>
                </a:highlight>
              </a:rPr>
              <a:t>    </a:t>
            </a:r>
            <a:r>
              <a:rPr lang="en-US" sz="2800" dirty="0">
                <a:solidFill>
                  <a:srgbClr val="000000"/>
                </a:solidFill>
                <a:highlight>
                  <a:srgbClr val="FFFFFF"/>
                </a:highlight>
              </a:rPr>
              <a:t>selector:</a:t>
            </a:r>
            <a:r>
              <a:rPr lang="en-US" sz="1200" dirty="0">
                <a:solidFill>
                  <a:srgbClr val="000000"/>
                </a:solidFill>
                <a:highlight>
                  <a:srgbClr val="FFFFFF"/>
                </a:highlight>
              </a:rPr>
              <a:t> </a:t>
            </a:r>
            <a:r>
              <a:rPr lang="en-US" sz="2800" dirty="0">
                <a:solidFill>
                  <a:srgbClr val="A31515"/>
                </a:solidFill>
                <a:highlight>
                  <a:srgbClr val="FFFFFF"/>
                </a:highlight>
              </a:rPr>
              <a:t>'my-app'</a:t>
            </a:r>
            <a:r>
              <a:rPr lang="en-US" sz="2800" dirty="0">
                <a:solidFill>
                  <a:srgbClr val="000000"/>
                </a:solidFill>
                <a:highlight>
                  <a:srgbClr val="FFFFFF"/>
                </a:highlight>
              </a:rPr>
              <a:t>,</a:t>
            </a:r>
            <a:endParaRPr lang="en-US" sz="1200" dirty="0">
              <a:solidFill>
                <a:srgbClr val="000000"/>
              </a:solidFill>
              <a:highlight>
                <a:srgbClr val="FFFFFF"/>
              </a:highlight>
            </a:endParaRPr>
          </a:p>
          <a:p>
            <a:r>
              <a:rPr lang="en-US" sz="1200" dirty="0">
                <a:solidFill>
                  <a:srgbClr val="000000"/>
                </a:solidFill>
                <a:highlight>
                  <a:srgbClr val="FFFFFF"/>
                </a:highlight>
              </a:rPr>
              <a:t>    </a:t>
            </a:r>
            <a:r>
              <a:rPr lang="en-US" sz="2800" dirty="0" err="1">
                <a:solidFill>
                  <a:srgbClr val="000000"/>
                </a:solidFill>
                <a:highlight>
                  <a:srgbClr val="FFFFFF"/>
                </a:highlight>
              </a:rPr>
              <a:t>templateUrl</a:t>
            </a:r>
            <a:r>
              <a:rPr lang="en-US" sz="2800" dirty="0">
                <a:solidFill>
                  <a:srgbClr val="000000"/>
                </a:solidFill>
                <a:highlight>
                  <a:srgbClr val="FFFFFF"/>
                </a:highlight>
              </a:rPr>
              <a:t>:</a:t>
            </a:r>
            <a:r>
              <a:rPr lang="en-US" sz="1200" dirty="0">
                <a:solidFill>
                  <a:srgbClr val="000000"/>
                </a:solidFill>
                <a:highlight>
                  <a:srgbClr val="FFFFFF"/>
                </a:highlight>
              </a:rPr>
              <a:t> </a:t>
            </a:r>
            <a:r>
              <a:rPr lang="en-US" sz="2800" dirty="0">
                <a:solidFill>
                  <a:srgbClr val="A31515"/>
                </a:solidFill>
                <a:highlight>
                  <a:srgbClr val="FFFFFF"/>
                </a:highlight>
              </a:rPr>
              <a:t>'demo.component.html'</a:t>
            </a:r>
            <a:endParaRPr lang="en-US" sz="1200" dirty="0">
              <a:solidFill>
                <a:srgbClr val="000000"/>
              </a:solidFill>
              <a:highlight>
                <a:srgbClr val="FFFFFF"/>
              </a:highlight>
            </a:endParaRPr>
          </a:p>
          <a:p>
            <a:r>
              <a:rPr lang="en-US" sz="2800" dirty="0">
                <a:solidFill>
                  <a:srgbClr val="000000"/>
                </a:solidFill>
                <a:highlight>
                  <a:srgbClr val="FFFFFF"/>
                </a:highlight>
              </a:rPr>
              <a:t>})</a:t>
            </a:r>
          </a:p>
          <a:p>
            <a:r>
              <a:rPr lang="en-US" sz="2800" dirty="0">
                <a:solidFill>
                  <a:srgbClr val="0000FF"/>
                </a:solidFill>
                <a:highlight>
                  <a:srgbClr val="FFFFFF"/>
                </a:highlight>
              </a:rPr>
              <a:t>export</a:t>
            </a:r>
            <a:r>
              <a:rPr lang="en-US" sz="1200" dirty="0">
                <a:solidFill>
                  <a:srgbClr val="000000"/>
                </a:solidFill>
                <a:highlight>
                  <a:srgbClr val="FFFFFF"/>
                </a:highlight>
              </a:rPr>
              <a:t> </a:t>
            </a:r>
            <a:r>
              <a:rPr lang="en-US" sz="2800" dirty="0">
                <a:solidFill>
                  <a:srgbClr val="0000FF"/>
                </a:solidFill>
                <a:highlight>
                  <a:srgbClr val="FFFFFF"/>
                </a:highlight>
              </a:rPr>
              <a:t>class</a:t>
            </a:r>
            <a:r>
              <a:rPr lang="en-US" sz="1200" dirty="0">
                <a:solidFill>
                  <a:srgbClr val="000000"/>
                </a:solidFill>
                <a:highlight>
                  <a:srgbClr val="FFFFFF"/>
                </a:highlight>
              </a:rPr>
              <a:t> </a:t>
            </a:r>
            <a:r>
              <a:rPr lang="en-US" sz="2800" dirty="0" err="1">
                <a:solidFill>
                  <a:srgbClr val="000000"/>
                </a:solidFill>
                <a:highlight>
                  <a:srgbClr val="FFFFFF"/>
                </a:highlight>
              </a:rPr>
              <a:t>AppComponent</a:t>
            </a:r>
            <a:r>
              <a:rPr lang="en-US" sz="1200" dirty="0">
                <a:solidFill>
                  <a:srgbClr val="000000"/>
                </a:solidFill>
                <a:highlight>
                  <a:srgbClr val="FFFFFF"/>
                </a:highlight>
              </a:rPr>
              <a:t> </a:t>
            </a:r>
            <a:r>
              <a:rPr lang="en-US" sz="2800" dirty="0">
                <a:solidFill>
                  <a:srgbClr val="000000"/>
                </a:solidFill>
                <a:highlight>
                  <a:srgbClr val="FFFFFF"/>
                </a:highlight>
              </a:rPr>
              <a:t>{</a:t>
            </a:r>
            <a:r>
              <a:rPr lang="en-US" sz="2800" dirty="0">
                <a:highlight>
                  <a:srgbClr val="FFFFFF"/>
                </a:highlight>
              </a:rPr>
              <a:t>}</a:t>
            </a:r>
            <a:endParaRPr lang="en-US" sz="1200" dirty="0">
              <a:solidFill>
                <a:srgbClr val="000000"/>
              </a:solidFill>
              <a:highlight>
                <a:srgbClr val="FFFFFF"/>
              </a:highlight>
            </a:endParaRPr>
          </a:p>
          <a:p>
            <a:endParaRPr lang="en-US" sz="2800" dirty="0"/>
          </a:p>
        </p:txBody>
      </p:sp>
    </p:spTree>
    <p:extLst>
      <p:ext uri="{BB962C8B-B14F-4D97-AF65-F5344CB8AC3E}">
        <p14:creationId xmlns:p14="http://schemas.microsoft.com/office/powerpoint/2010/main" val="1168402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Loader</a:t>
            </a:r>
          </a:p>
        </p:txBody>
      </p:sp>
      <p:pic>
        <p:nvPicPr>
          <p:cNvPr id="3" name="Picture 2"/>
          <p:cNvPicPr>
            <a:picLocks noChangeAspect="1"/>
          </p:cNvPicPr>
          <p:nvPr/>
        </p:nvPicPr>
        <p:blipFill>
          <a:blip r:embed="rId3"/>
          <a:stretch>
            <a:fillRect/>
          </a:stretch>
        </p:blipFill>
        <p:spPr>
          <a:xfrm>
            <a:off x="257345" y="1694145"/>
            <a:ext cx="2116033" cy="2104533"/>
          </a:xfrm>
          <a:prstGeom prst="rect">
            <a:avLst/>
          </a:prstGeom>
        </p:spPr>
      </p:pic>
      <p:sp>
        <p:nvSpPr>
          <p:cNvPr id="4" name="Rectangle: Single Corner Snipped 3"/>
          <p:cNvSpPr/>
          <p:nvPr/>
        </p:nvSpPr>
        <p:spPr>
          <a:xfrm>
            <a:off x="257345" y="1332765"/>
            <a:ext cx="1084139" cy="361380"/>
          </a:xfrm>
          <a:prstGeom prst="snip1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pic>
        <p:nvPicPr>
          <p:cNvPr id="6" name="Picture 5"/>
          <p:cNvPicPr>
            <a:picLocks noChangeAspect="1"/>
          </p:cNvPicPr>
          <p:nvPr/>
        </p:nvPicPr>
        <p:blipFill>
          <a:blip r:embed="rId4"/>
          <a:stretch>
            <a:fillRect/>
          </a:stretch>
        </p:blipFill>
        <p:spPr>
          <a:xfrm>
            <a:off x="2950127" y="1694145"/>
            <a:ext cx="4063816" cy="2103120"/>
          </a:xfrm>
          <a:prstGeom prst="rect">
            <a:avLst/>
          </a:prstGeom>
        </p:spPr>
      </p:pic>
      <p:sp>
        <p:nvSpPr>
          <p:cNvPr id="8" name="Rectangle: Single Corner Snipped 7"/>
          <p:cNvSpPr/>
          <p:nvPr/>
        </p:nvSpPr>
        <p:spPr>
          <a:xfrm>
            <a:off x="7473538" y="1332765"/>
            <a:ext cx="1413116" cy="361380"/>
          </a:xfrm>
          <a:prstGeom prst="snip1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App.module.ts</a:t>
            </a:r>
            <a:endParaRPr lang="en-US" sz="1400" dirty="0"/>
          </a:p>
        </p:txBody>
      </p:sp>
      <p:cxnSp>
        <p:nvCxnSpPr>
          <p:cNvPr id="12" name="Straight Arrow Connector 11"/>
          <p:cNvCxnSpPr/>
          <p:nvPr/>
        </p:nvCxnSpPr>
        <p:spPr>
          <a:xfrm>
            <a:off x="2294213" y="3367401"/>
            <a:ext cx="733710" cy="229969"/>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a:stretch>
            <a:fillRect/>
          </a:stretch>
        </p:blipFill>
        <p:spPr>
          <a:xfrm>
            <a:off x="7473538" y="1694145"/>
            <a:ext cx="3760739" cy="4002553"/>
          </a:xfrm>
          <a:prstGeom prst="rect">
            <a:avLst/>
          </a:prstGeom>
        </p:spPr>
      </p:pic>
      <p:cxnSp>
        <p:nvCxnSpPr>
          <p:cNvPr id="14" name="Straight Arrow Connector 13"/>
          <p:cNvCxnSpPr>
            <a:cxnSpLocks/>
          </p:cNvCxnSpPr>
          <p:nvPr/>
        </p:nvCxnSpPr>
        <p:spPr>
          <a:xfrm>
            <a:off x="6731043" y="3597370"/>
            <a:ext cx="1750428" cy="1927358"/>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Single Corner Snipped 16"/>
          <p:cNvSpPr/>
          <p:nvPr/>
        </p:nvSpPr>
        <p:spPr>
          <a:xfrm>
            <a:off x="2950127" y="1332765"/>
            <a:ext cx="1084139" cy="361380"/>
          </a:xfrm>
          <a:prstGeom prst="snip1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Main.ts</a:t>
            </a:r>
            <a:endParaRPr lang="en-US" sz="1400" dirty="0"/>
          </a:p>
        </p:txBody>
      </p:sp>
      <p:pic>
        <p:nvPicPr>
          <p:cNvPr id="18" name="Picture 17"/>
          <p:cNvPicPr>
            <a:picLocks noChangeAspect="1"/>
          </p:cNvPicPr>
          <p:nvPr/>
        </p:nvPicPr>
        <p:blipFill>
          <a:blip r:embed="rId6"/>
          <a:stretch>
            <a:fillRect/>
          </a:stretch>
        </p:blipFill>
        <p:spPr>
          <a:xfrm>
            <a:off x="3835009" y="4506295"/>
            <a:ext cx="3322239" cy="2178157"/>
          </a:xfrm>
          <a:prstGeom prst="rect">
            <a:avLst/>
          </a:prstGeom>
        </p:spPr>
      </p:pic>
      <p:sp>
        <p:nvSpPr>
          <p:cNvPr id="19" name="Rectangle: Single Corner Snipped 18"/>
          <p:cNvSpPr/>
          <p:nvPr/>
        </p:nvSpPr>
        <p:spPr>
          <a:xfrm>
            <a:off x="3835008" y="4158645"/>
            <a:ext cx="1607587" cy="361380"/>
          </a:xfrm>
          <a:prstGeom prst="snip1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App.component.ts</a:t>
            </a:r>
            <a:endParaRPr lang="en-US" sz="1400" dirty="0"/>
          </a:p>
        </p:txBody>
      </p:sp>
      <p:cxnSp>
        <p:nvCxnSpPr>
          <p:cNvPr id="20" name="Straight Arrow Connector 19"/>
          <p:cNvCxnSpPr>
            <a:cxnSpLocks/>
          </p:cNvCxnSpPr>
          <p:nvPr/>
        </p:nvCxnSpPr>
        <p:spPr>
          <a:xfrm flipH="1">
            <a:off x="5354989" y="5294759"/>
            <a:ext cx="3442772" cy="941778"/>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7"/>
          <a:stretch>
            <a:fillRect/>
          </a:stretch>
        </p:blipFill>
        <p:spPr>
          <a:xfrm>
            <a:off x="148047" y="4698119"/>
            <a:ext cx="3365865" cy="1794508"/>
          </a:xfrm>
          <a:prstGeom prst="rect">
            <a:avLst/>
          </a:prstGeom>
        </p:spPr>
      </p:pic>
      <p:sp>
        <p:nvSpPr>
          <p:cNvPr id="24" name="Rectangle: Single Corner Snipped 23"/>
          <p:cNvSpPr/>
          <p:nvPr/>
        </p:nvSpPr>
        <p:spPr>
          <a:xfrm>
            <a:off x="148046" y="4336739"/>
            <a:ext cx="1823116" cy="361380"/>
          </a:xfrm>
          <a:prstGeom prst="snip1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App.component.html</a:t>
            </a:r>
          </a:p>
        </p:txBody>
      </p:sp>
      <p:cxnSp>
        <p:nvCxnSpPr>
          <p:cNvPr id="26" name="Straight Arrow Connector 25"/>
          <p:cNvCxnSpPr>
            <a:cxnSpLocks/>
            <a:endCxn id="23" idx="3"/>
          </p:cNvCxnSpPr>
          <p:nvPr/>
        </p:nvCxnSpPr>
        <p:spPr>
          <a:xfrm flipH="1">
            <a:off x="3513912" y="5595373"/>
            <a:ext cx="560079" cy="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24" idx="3"/>
          </p:cNvCxnSpPr>
          <p:nvPr/>
        </p:nvCxnSpPr>
        <p:spPr>
          <a:xfrm flipV="1">
            <a:off x="1059604" y="3433107"/>
            <a:ext cx="281880" cy="903632"/>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35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P spid="19" grpId="0" animBg="1"/>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32000" y="155421"/>
            <a:ext cx="10492014" cy="2010807"/>
          </a:xfrm>
        </p:spPr>
        <p:txBody>
          <a:bodyPr/>
          <a:lstStyle/>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lgn="ctr">
              <a:buNone/>
            </a:pPr>
            <a:r>
              <a:rPr lang="en-US" sz="3200" dirty="0"/>
              <a:t>Template Containing a Component</a:t>
            </a:r>
          </a:p>
        </p:txBody>
      </p:sp>
      <p:sp>
        <p:nvSpPr>
          <p:cNvPr id="4" name="Title 3"/>
          <p:cNvSpPr>
            <a:spLocks noGrp="1"/>
          </p:cNvSpPr>
          <p:nvPr>
            <p:ph type="title"/>
          </p:nvPr>
        </p:nvSpPr>
        <p:spPr>
          <a:xfrm>
            <a:off x="1" y="0"/>
            <a:ext cx="1913466" cy="6857999"/>
          </a:xfrm>
          <a:solidFill>
            <a:schemeClr val="tx1">
              <a:lumMod val="50000"/>
              <a:lumOff val="50000"/>
            </a:schemeClr>
          </a:solidFill>
        </p:spPr>
        <p:txBody>
          <a:bodyPr>
            <a:normAutofit/>
          </a:bodyPr>
          <a:lstStyle/>
          <a:p>
            <a:br>
              <a:rPr lang="en-US" b="1" dirty="0"/>
            </a:br>
            <a:br>
              <a:rPr lang="en-US" b="1" dirty="0"/>
            </a:br>
            <a:r>
              <a:rPr lang="en-US" b="1" dirty="0"/>
              <a:t>Lab 2</a:t>
            </a:r>
            <a:br>
              <a:rPr lang="en-US" b="1" dirty="0"/>
            </a:br>
            <a:br>
              <a:rPr lang="en-US" dirty="0"/>
            </a:br>
            <a:endParaRPr lang="en-US" dirty="0"/>
          </a:p>
        </p:txBody>
      </p:sp>
    </p:spTree>
    <p:extLst>
      <p:ext uri="{BB962C8B-B14F-4D97-AF65-F5344CB8AC3E}">
        <p14:creationId xmlns:p14="http://schemas.microsoft.com/office/powerpoint/2010/main" val="18707055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lstStyle/>
          <a:p>
            <a:r>
              <a:rPr lang="en-US" dirty="0"/>
              <a:t>Life without Data Binding</a:t>
            </a:r>
          </a:p>
        </p:txBody>
      </p:sp>
      <p:sp>
        <p:nvSpPr>
          <p:cNvPr id="12" name="Text Placeholder 1"/>
          <p:cNvSpPr>
            <a:spLocks noGrp="1"/>
          </p:cNvSpPr>
          <p:nvPr>
            <p:ph type="body" sz="quarter" idx="10"/>
          </p:nvPr>
        </p:nvSpPr>
        <p:spPr>
          <a:xfrm>
            <a:off x="335280" y="1626960"/>
            <a:ext cx="11521440" cy="2010807"/>
          </a:xfrm>
        </p:spPr>
        <p:txBody>
          <a:bodyPr/>
          <a:lstStyle/>
          <a:p>
            <a:r>
              <a:rPr lang="en-US" dirty="0" err="1"/>
              <a:t>JQuery</a:t>
            </a:r>
            <a:r>
              <a:rPr lang="en-US" dirty="0"/>
              <a:t> for everything</a:t>
            </a:r>
          </a:p>
          <a:p>
            <a:r>
              <a:rPr lang="en-US" dirty="0"/>
              <a:t>Register callbacks for DOM events</a:t>
            </a:r>
          </a:p>
          <a:p>
            <a:r>
              <a:rPr lang="en-US" dirty="0"/>
              <a:t>Code to find elements in the DOM</a:t>
            </a:r>
          </a:p>
          <a:p>
            <a:r>
              <a:rPr lang="en-US" dirty="0"/>
              <a:t>Code to manipulate the DOM</a:t>
            </a:r>
          </a:p>
          <a:p>
            <a:r>
              <a:rPr lang="en-US" dirty="0"/>
              <a:t>Code to inject data into the DOM</a:t>
            </a:r>
          </a:p>
          <a:p>
            <a:endParaRPr lang="en-US" dirty="0"/>
          </a:p>
        </p:txBody>
      </p:sp>
    </p:spTree>
    <p:extLst>
      <p:ext uri="{BB962C8B-B14F-4D97-AF65-F5344CB8AC3E}">
        <p14:creationId xmlns:p14="http://schemas.microsoft.com/office/powerpoint/2010/main" val="342066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lstStyle/>
          <a:p>
            <a:r>
              <a:rPr lang="en-US" dirty="0"/>
              <a:t>Data Binding </a:t>
            </a:r>
          </a:p>
        </p:txBody>
      </p:sp>
      <p:sp>
        <p:nvSpPr>
          <p:cNvPr id="12" name="Text Placeholder 1"/>
          <p:cNvSpPr>
            <a:spLocks noGrp="1"/>
          </p:cNvSpPr>
          <p:nvPr>
            <p:ph type="body" sz="quarter" idx="10"/>
          </p:nvPr>
        </p:nvSpPr>
        <p:spPr>
          <a:xfrm>
            <a:off x="335280" y="1626960"/>
            <a:ext cx="11521440" cy="4671427"/>
          </a:xfrm>
        </p:spPr>
        <p:txBody>
          <a:bodyPr/>
          <a:lstStyle/>
          <a:p>
            <a:r>
              <a:rPr lang="en-US" dirty="0" err="1"/>
              <a:t>Angular’s</a:t>
            </a:r>
            <a:r>
              <a:rPr lang="en-US" dirty="0"/>
              <a:t> change detection is based on unidirectional data flow</a:t>
            </a:r>
          </a:p>
          <a:p>
            <a:r>
              <a:rPr lang="en-US" dirty="0"/>
              <a:t>With the unidirectional data flow you always know where a change to a particular UI element or a component property came from</a:t>
            </a:r>
          </a:p>
        </p:txBody>
      </p:sp>
    </p:spTree>
    <p:extLst>
      <p:ext uri="{BB962C8B-B14F-4D97-AF65-F5344CB8AC3E}">
        <p14:creationId xmlns:p14="http://schemas.microsoft.com/office/powerpoint/2010/main" val="3815418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lstStyle/>
          <a:p>
            <a:r>
              <a:rPr lang="en-US" dirty="0"/>
              <a:t>Data Binding</a:t>
            </a:r>
          </a:p>
        </p:txBody>
      </p:sp>
      <p:sp>
        <p:nvSpPr>
          <p:cNvPr id="12" name="Text Placeholder 1"/>
          <p:cNvSpPr>
            <a:spLocks noGrp="1"/>
          </p:cNvSpPr>
          <p:nvPr>
            <p:ph type="body" sz="quarter" idx="10"/>
          </p:nvPr>
        </p:nvSpPr>
        <p:spPr>
          <a:xfrm>
            <a:off x="335280" y="1626960"/>
            <a:ext cx="11521440" cy="4671427"/>
          </a:xfrm>
        </p:spPr>
        <p:txBody>
          <a:bodyPr/>
          <a:lstStyle/>
          <a:p>
            <a:r>
              <a:rPr lang="en-US" dirty="0"/>
              <a:t>These are advantages of </a:t>
            </a:r>
            <a:r>
              <a:rPr lang="en-US" dirty="0" err="1"/>
              <a:t>Angular’s</a:t>
            </a:r>
            <a:r>
              <a:rPr lang="en-US" dirty="0"/>
              <a:t> unidirectional data flow compared to Angular 1:</a:t>
            </a:r>
          </a:p>
          <a:p>
            <a:pPr lvl="1"/>
            <a:r>
              <a:rPr lang="en-US" dirty="0"/>
              <a:t>Easier widget integration</a:t>
            </a:r>
          </a:p>
          <a:p>
            <a:pPr lvl="1"/>
            <a:r>
              <a:rPr lang="en-US" dirty="0"/>
              <a:t>No more $apply</a:t>
            </a:r>
          </a:p>
          <a:p>
            <a:pPr lvl="1"/>
            <a:r>
              <a:rPr lang="en-US" dirty="0"/>
              <a:t>No more repeated digest cycles</a:t>
            </a:r>
          </a:p>
          <a:p>
            <a:pPr lvl="1"/>
            <a:r>
              <a:rPr lang="en-US" dirty="0"/>
              <a:t>No more watchers</a:t>
            </a:r>
          </a:p>
          <a:p>
            <a:pPr lvl="1"/>
            <a:r>
              <a:rPr lang="en-US" dirty="0"/>
              <a:t>No more performance issues with digest cycle and watcher limits</a:t>
            </a:r>
          </a:p>
          <a:p>
            <a:pPr lvl="1"/>
            <a:endParaRPr lang="en-US" dirty="0"/>
          </a:p>
        </p:txBody>
      </p:sp>
    </p:spTree>
    <p:extLst>
      <p:ext uri="{BB962C8B-B14F-4D97-AF65-F5344CB8AC3E}">
        <p14:creationId xmlns:p14="http://schemas.microsoft.com/office/powerpoint/2010/main" val="3071900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lstStyle/>
          <a:p>
            <a:r>
              <a:rPr lang="en-US" dirty="0"/>
              <a:t>Data Binding</a:t>
            </a:r>
          </a:p>
        </p:txBody>
      </p:sp>
      <p:sp>
        <p:nvSpPr>
          <p:cNvPr id="4" name="Rectangle 3"/>
          <p:cNvSpPr/>
          <p:nvPr/>
        </p:nvSpPr>
        <p:spPr>
          <a:xfrm>
            <a:off x="335279" y="1877786"/>
            <a:ext cx="2293621" cy="43923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DOM</a:t>
            </a:r>
            <a:endParaRPr lang="en-US" dirty="0"/>
          </a:p>
        </p:txBody>
      </p:sp>
      <p:sp>
        <p:nvSpPr>
          <p:cNvPr id="5" name="Rectangle 4"/>
          <p:cNvSpPr/>
          <p:nvPr/>
        </p:nvSpPr>
        <p:spPr>
          <a:xfrm>
            <a:off x="9587050" y="1877785"/>
            <a:ext cx="2160814" cy="43923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Component</a:t>
            </a:r>
            <a:endParaRPr lang="en-US" dirty="0"/>
          </a:p>
        </p:txBody>
      </p:sp>
      <p:sp>
        <p:nvSpPr>
          <p:cNvPr id="8" name="Left Arrow 7"/>
          <p:cNvSpPr/>
          <p:nvPr/>
        </p:nvSpPr>
        <p:spPr>
          <a:xfrm>
            <a:off x="2628900" y="2057400"/>
            <a:ext cx="6939643" cy="800100"/>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 Interpolation }}</a:t>
            </a:r>
            <a:endParaRPr lang="en-US" b="1" dirty="0">
              <a:solidFill>
                <a:schemeClr val="tx1"/>
              </a:solidFill>
            </a:endParaRPr>
          </a:p>
        </p:txBody>
      </p:sp>
      <p:sp>
        <p:nvSpPr>
          <p:cNvPr id="9" name="Left Arrow 8"/>
          <p:cNvSpPr/>
          <p:nvPr/>
        </p:nvSpPr>
        <p:spPr>
          <a:xfrm>
            <a:off x="2628900" y="3116035"/>
            <a:ext cx="6939643" cy="800100"/>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 One Way Binding ]</a:t>
            </a:r>
            <a:endParaRPr lang="en-US" b="1" dirty="0">
              <a:solidFill>
                <a:schemeClr val="tx1"/>
              </a:solidFill>
            </a:endParaRPr>
          </a:p>
        </p:txBody>
      </p:sp>
      <p:sp>
        <p:nvSpPr>
          <p:cNvPr id="10" name="Right Arrow 9"/>
          <p:cNvSpPr/>
          <p:nvPr/>
        </p:nvSpPr>
        <p:spPr>
          <a:xfrm>
            <a:off x="2628900" y="4174670"/>
            <a:ext cx="6939643" cy="839561"/>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 Event Binding )</a:t>
            </a:r>
          </a:p>
        </p:txBody>
      </p:sp>
      <p:sp>
        <p:nvSpPr>
          <p:cNvPr id="11" name="Left-Right Arrow 10"/>
          <p:cNvSpPr/>
          <p:nvPr/>
        </p:nvSpPr>
        <p:spPr>
          <a:xfrm>
            <a:off x="2628900" y="5323115"/>
            <a:ext cx="6958150" cy="789212"/>
          </a:xfrm>
          <a:prstGeom prst="lef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800" b="1" dirty="0">
                <a:solidFill>
                  <a:prstClr val="black"/>
                </a:solidFill>
              </a:rPr>
              <a:t>[( Two Way Binding )]</a:t>
            </a:r>
          </a:p>
        </p:txBody>
      </p:sp>
    </p:spTree>
    <p:extLst>
      <p:ext uri="{BB962C8B-B14F-4D97-AF65-F5344CB8AC3E}">
        <p14:creationId xmlns:p14="http://schemas.microsoft.com/office/powerpoint/2010/main" val="2647215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Interpolation</a:t>
            </a:r>
          </a:p>
        </p:txBody>
      </p:sp>
      <p:sp>
        <p:nvSpPr>
          <p:cNvPr id="3" name="Text Placeholder 2"/>
          <p:cNvSpPr>
            <a:spLocks noGrp="1"/>
          </p:cNvSpPr>
          <p:nvPr>
            <p:ph type="body" sz="quarter" idx="10"/>
          </p:nvPr>
        </p:nvSpPr>
        <p:spPr>
          <a:xfrm>
            <a:off x="335279" y="1235075"/>
            <a:ext cx="11521441" cy="4479925"/>
          </a:xfrm>
        </p:spPr>
        <p:txBody>
          <a:bodyPr/>
          <a:lstStyle/>
          <a:p>
            <a:r>
              <a:rPr lang="en-US" dirty="0"/>
              <a:t>{{2 + 2}}</a:t>
            </a:r>
          </a:p>
          <a:p>
            <a:r>
              <a:rPr lang="en-US" dirty="0"/>
              <a:t>&lt;h1&gt;{{</a:t>
            </a:r>
            <a:r>
              <a:rPr lang="en-US" dirty="0" err="1"/>
              <a:t>pageTitle</a:t>
            </a:r>
            <a:r>
              <a:rPr lang="en-US" dirty="0"/>
              <a:t>}}&lt;/h1&gt;</a:t>
            </a:r>
          </a:p>
          <a:p>
            <a:r>
              <a:rPr lang="en-US" dirty="0"/>
              <a:t>{{amount &gt; 0 ? 'Positive' : 'Negative'}}</a:t>
            </a:r>
          </a:p>
          <a:p>
            <a:r>
              <a:rPr lang="en-US" dirty="0"/>
              <a:t>{{</a:t>
            </a:r>
            <a:r>
              <a:rPr lang="en-US" dirty="0" err="1"/>
              <a:t>calculateResult</a:t>
            </a:r>
            <a:r>
              <a:rPr lang="en-US" dirty="0"/>
              <a:t>()}}</a:t>
            </a:r>
          </a:p>
          <a:p>
            <a:r>
              <a:rPr lang="en-US" dirty="0"/>
              <a:t>&lt;span class={{</a:t>
            </a:r>
            <a:r>
              <a:rPr lang="en-US" dirty="0" err="1"/>
              <a:t>getClass</a:t>
            </a:r>
            <a:r>
              <a:rPr lang="en-US" dirty="0"/>
              <a:t>()}}&gt;</a:t>
            </a:r>
          </a:p>
          <a:p>
            <a:r>
              <a:rPr lang="en-US" dirty="0"/>
              <a:t>   Hello</a:t>
            </a:r>
          </a:p>
          <a:p>
            <a:r>
              <a:rPr lang="en-US" dirty="0"/>
              <a:t>&lt;/span&gt;</a:t>
            </a:r>
          </a:p>
        </p:txBody>
      </p:sp>
      <p:sp>
        <p:nvSpPr>
          <p:cNvPr id="4" name="Text Placeholder 2"/>
          <p:cNvSpPr txBox="1">
            <a:spLocks/>
          </p:cNvSpPr>
          <p:nvPr/>
        </p:nvSpPr>
        <p:spPr>
          <a:xfrm>
            <a:off x="6095999" y="4044967"/>
            <a:ext cx="5890170" cy="2698733"/>
          </a:xfrm>
          <a:prstGeom prst="rect">
            <a:avLst/>
          </a:prstGeom>
          <a:solidFill>
            <a:schemeClr val="bg1"/>
          </a:solidFill>
          <a:ln w="28575">
            <a:solidFill>
              <a:schemeClr val="accent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00FF"/>
                </a:solidFill>
                <a:highlight>
                  <a:srgbClr val="FFFFFF"/>
                </a:highlight>
              </a:rPr>
              <a:t>export</a:t>
            </a:r>
            <a:r>
              <a:rPr lang="en-US" sz="1100" dirty="0">
                <a:solidFill>
                  <a:srgbClr val="000000"/>
                </a:solidFill>
                <a:highlight>
                  <a:srgbClr val="FFFFFF"/>
                </a:highlight>
              </a:rPr>
              <a:t> </a:t>
            </a:r>
            <a:r>
              <a:rPr lang="en-US" sz="2400" dirty="0">
                <a:solidFill>
                  <a:srgbClr val="0000FF"/>
                </a:solidFill>
                <a:highlight>
                  <a:srgbClr val="FFFFFF"/>
                </a:highlight>
              </a:rPr>
              <a:t>class</a:t>
            </a:r>
            <a:r>
              <a:rPr lang="en-US" sz="1100" dirty="0">
                <a:solidFill>
                  <a:srgbClr val="000000"/>
                </a:solidFill>
                <a:highlight>
                  <a:srgbClr val="FFFFFF"/>
                </a:highlight>
              </a:rPr>
              <a:t> </a:t>
            </a:r>
            <a:r>
              <a:rPr lang="en-US" sz="2400" dirty="0" err="1">
                <a:solidFill>
                  <a:srgbClr val="000000"/>
                </a:solidFill>
                <a:highlight>
                  <a:srgbClr val="FFFFFF"/>
                </a:highlight>
              </a:rPr>
              <a:t>AppComponent</a:t>
            </a:r>
            <a:r>
              <a:rPr lang="en-US" sz="1100" dirty="0">
                <a:solidFill>
                  <a:srgbClr val="000000"/>
                </a:solidFill>
                <a:highlight>
                  <a:srgbClr val="FFFFFF"/>
                </a:highlight>
              </a:rPr>
              <a:t> </a:t>
            </a:r>
            <a:r>
              <a:rPr lang="en-US" sz="2400" dirty="0">
                <a:solidFill>
                  <a:srgbClr val="000000"/>
                </a:solidFill>
                <a:highlight>
                  <a:srgbClr val="FFFFFF"/>
                </a:highlight>
              </a:rPr>
              <a:t>{</a:t>
            </a:r>
          </a:p>
          <a:p>
            <a:r>
              <a:rPr lang="en-US" sz="2400" dirty="0">
                <a:solidFill>
                  <a:srgbClr val="000000"/>
                </a:solidFill>
                <a:highlight>
                  <a:srgbClr val="FFFFFF"/>
                </a:highlight>
              </a:rPr>
              <a:t>	</a:t>
            </a:r>
            <a:r>
              <a:rPr lang="en-US" sz="2400" dirty="0" err="1">
                <a:solidFill>
                  <a:srgbClr val="000000"/>
                </a:solidFill>
                <a:highlight>
                  <a:srgbClr val="FFFFFF"/>
                </a:highlight>
              </a:rPr>
              <a:t>pageTitle</a:t>
            </a:r>
            <a:r>
              <a:rPr lang="en-US" sz="2400" dirty="0">
                <a:solidFill>
                  <a:srgbClr val="000000"/>
                </a:solidFill>
                <a:highlight>
                  <a:srgbClr val="FFFFFF"/>
                </a:highlight>
              </a:rPr>
              <a:t> = "My App";</a:t>
            </a:r>
          </a:p>
          <a:p>
            <a:r>
              <a:rPr lang="en-US" sz="2400" dirty="0">
                <a:solidFill>
                  <a:srgbClr val="000000"/>
                </a:solidFill>
                <a:highlight>
                  <a:srgbClr val="FFFFFF"/>
                </a:highlight>
              </a:rPr>
              <a:t>	amount = 100;</a:t>
            </a:r>
          </a:p>
          <a:p>
            <a:r>
              <a:rPr lang="en-US" sz="2400" dirty="0">
                <a:solidFill>
                  <a:srgbClr val="000000"/>
                </a:solidFill>
                <a:highlight>
                  <a:srgbClr val="FFFFFF"/>
                </a:highlight>
              </a:rPr>
              <a:t>	</a:t>
            </a:r>
            <a:r>
              <a:rPr lang="en-US" sz="2400" dirty="0" err="1">
                <a:solidFill>
                  <a:srgbClr val="000000"/>
                </a:solidFill>
                <a:highlight>
                  <a:srgbClr val="FFFFFF"/>
                </a:highlight>
              </a:rPr>
              <a:t>calculateResult</a:t>
            </a:r>
            <a:r>
              <a:rPr lang="en-US" sz="2400" dirty="0">
                <a:solidFill>
                  <a:srgbClr val="000000"/>
                </a:solidFill>
                <a:highlight>
                  <a:srgbClr val="FFFFFF"/>
                </a:highlight>
              </a:rPr>
              <a:t>() { . . .};</a:t>
            </a:r>
          </a:p>
          <a:p>
            <a:r>
              <a:rPr lang="en-US" sz="2400" dirty="0">
                <a:solidFill>
                  <a:srgbClr val="000000"/>
                </a:solidFill>
                <a:highlight>
                  <a:srgbClr val="FFFFFF"/>
                </a:highlight>
              </a:rPr>
              <a:t>	</a:t>
            </a:r>
            <a:r>
              <a:rPr lang="en-US" sz="2400" dirty="0" err="1">
                <a:solidFill>
                  <a:srgbClr val="000000"/>
                </a:solidFill>
                <a:highlight>
                  <a:srgbClr val="FFFFFF"/>
                </a:highlight>
              </a:rPr>
              <a:t>getClass</a:t>
            </a:r>
            <a:r>
              <a:rPr lang="en-US" sz="2400" dirty="0">
                <a:solidFill>
                  <a:srgbClr val="000000"/>
                </a:solidFill>
                <a:highlight>
                  <a:srgbClr val="FFFFFF"/>
                </a:highlight>
              </a:rPr>
              <a:t>() { . . . };</a:t>
            </a:r>
          </a:p>
          <a:p>
            <a:r>
              <a:rPr lang="en-US" sz="2400" dirty="0">
                <a:highlight>
                  <a:srgbClr val="FFFFFF"/>
                </a:highlight>
              </a:rPr>
              <a:t>}</a:t>
            </a:r>
            <a:endParaRPr lang="en-US" sz="1100" dirty="0">
              <a:solidFill>
                <a:srgbClr val="000000"/>
              </a:solidFill>
              <a:highlight>
                <a:srgbClr val="FFFFFF"/>
              </a:highlight>
            </a:endParaRPr>
          </a:p>
          <a:p>
            <a:endParaRPr lang="en-US" sz="2800" dirty="0"/>
          </a:p>
        </p:txBody>
      </p:sp>
      <p:sp>
        <p:nvSpPr>
          <p:cNvPr id="5" name="Rectangular Callout 4"/>
          <p:cNvSpPr/>
          <p:nvPr/>
        </p:nvSpPr>
        <p:spPr>
          <a:xfrm>
            <a:off x="4816929" y="1235075"/>
            <a:ext cx="2253342" cy="514349"/>
          </a:xfrm>
          <a:prstGeom prst="wedgeRectCallout">
            <a:avLst>
              <a:gd name="adj1" fmla="val -88089"/>
              <a:gd name="adj2" fmla="val 5658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Expression</a:t>
            </a:r>
            <a:endParaRPr lang="en-US" dirty="0"/>
          </a:p>
        </p:txBody>
      </p:sp>
    </p:spTree>
    <p:extLst>
      <p:ext uri="{BB962C8B-B14F-4D97-AF65-F5344CB8AC3E}">
        <p14:creationId xmlns:p14="http://schemas.microsoft.com/office/powerpoint/2010/main" val="262200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519" y="163932"/>
            <a:ext cx="11653523" cy="1158793"/>
          </a:xfrm>
        </p:spPr>
        <p:txBody>
          <a:bodyPr/>
          <a:lstStyle/>
          <a:p>
            <a:r>
              <a:rPr lang="en-US" dirty="0"/>
              <a:t>Angular &lt; 1.2 - The Big Picture</a:t>
            </a:r>
          </a:p>
        </p:txBody>
      </p:sp>
      <p:sp>
        <p:nvSpPr>
          <p:cNvPr id="24" name="Rectangle 23"/>
          <p:cNvSpPr/>
          <p:nvPr/>
        </p:nvSpPr>
        <p:spPr>
          <a:xfrm>
            <a:off x="2334930" y="1762126"/>
            <a:ext cx="7292340" cy="4309110"/>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w="25400">
            <a:solidFill>
              <a:schemeClr val="lt1">
                <a:hueOff val="0"/>
                <a:satOff val="0"/>
                <a:lumOff val="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rgbClr val="000000"/>
                </a:solidFill>
              </a:rPr>
              <a:t>Module</a:t>
            </a:r>
            <a:endParaRPr lang="en-US" b="1" dirty="0">
              <a:solidFill>
                <a:srgbClr val="000000"/>
              </a:solidFill>
            </a:endParaRPr>
          </a:p>
        </p:txBody>
      </p:sp>
      <p:sp>
        <p:nvSpPr>
          <p:cNvPr id="25" name="Rectangle 24"/>
          <p:cNvSpPr/>
          <p:nvPr/>
        </p:nvSpPr>
        <p:spPr>
          <a:xfrm>
            <a:off x="2834640" y="3499719"/>
            <a:ext cx="1680210" cy="605790"/>
          </a:xfrm>
          <a:prstGeom prst="rect">
            <a:avLst/>
          </a:prstGeom>
          <a:solidFill>
            <a:schemeClr val="accent5">
              <a:lumMod val="50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26" name="Rectangle 25"/>
          <p:cNvSpPr/>
          <p:nvPr/>
        </p:nvSpPr>
        <p:spPr>
          <a:xfrm>
            <a:off x="3030982" y="5139450"/>
            <a:ext cx="1188720" cy="605790"/>
          </a:xfrm>
          <a:prstGeom prst="rect">
            <a:avLst/>
          </a:prstGeom>
          <a:solidFill>
            <a:schemeClr val="accent5">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directives</a:t>
            </a:r>
          </a:p>
        </p:txBody>
      </p:sp>
      <p:sp>
        <p:nvSpPr>
          <p:cNvPr id="27" name="Rectangle 26"/>
          <p:cNvSpPr/>
          <p:nvPr/>
        </p:nvSpPr>
        <p:spPr>
          <a:xfrm>
            <a:off x="7346801" y="3503134"/>
            <a:ext cx="1680210" cy="605790"/>
          </a:xfrm>
          <a:prstGeom prst="rect">
            <a:avLst/>
          </a:prstGeom>
          <a:solidFill>
            <a:schemeClr val="accent5">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controller</a:t>
            </a:r>
          </a:p>
        </p:txBody>
      </p:sp>
      <p:sp>
        <p:nvSpPr>
          <p:cNvPr id="28" name="Rectangle 27"/>
          <p:cNvSpPr/>
          <p:nvPr/>
        </p:nvSpPr>
        <p:spPr>
          <a:xfrm>
            <a:off x="7608591" y="5139450"/>
            <a:ext cx="1188720" cy="605790"/>
          </a:xfrm>
          <a:prstGeom prst="rect">
            <a:avLst/>
          </a:prstGeom>
          <a:solidFill>
            <a:schemeClr val="accent5">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services</a:t>
            </a:r>
          </a:p>
        </p:txBody>
      </p:sp>
      <p:sp>
        <p:nvSpPr>
          <p:cNvPr id="29" name="Right Arrow 28"/>
          <p:cNvSpPr/>
          <p:nvPr/>
        </p:nvSpPr>
        <p:spPr>
          <a:xfrm rot="9635174">
            <a:off x="3296672" y="3072195"/>
            <a:ext cx="2222041" cy="249261"/>
          </a:xfrm>
          <a:prstGeom prst="rightArrow">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ight Arrow 29"/>
          <p:cNvSpPr/>
          <p:nvPr/>
        </p:nvSpPr>
        <p:spPr>
          <a:xfrm rot="1223454">
            <a:off x="6235781" y="3017323"/>
            <a:ext cx="2222041" cy="249261"/>
          </a:xfrm>
          <a:prstGeom prst="rightArrow">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5445301" y="2591037"/>
            <a:ext cx="982980" cy="605790"/>
          </a:xfrm>
          <a:prstGeom prst="rect">
            <a:avLst/>
          </a:prstGeom>
          <a:solidFill>
            <a:schemeClr val="accent6">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routes</a:t>
            </a:r>
          </a:p>
        </p:txBody>
      </p:sp>
      <p:sp>
        <p:nvSpPr>
          <p:cNvPr id="32" name="Left-Right Arrow 31"/>
          <p:cNvSpPr/>
          <p:nvPr/>
        </p:nvSpPr>
        <p:spPr>
          <a:xfrm>
            <a:off x="4514850" y="3699998"/>
            <a:ext cx="2831951" cy="270114"/>
          </a:xfrm>
          <a:prstGeom prst="leftRightArrow">
            <a:avLst/>
          </a:prstGeom>
          <a:solidFill>
            <a:schemeClr val="accent2">
              <a:lumMod val="50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p:nvSpPr>
        <p:spPr>
          <a:xfrm>
            <a:off x="5165015" y="3492340"/>
            <a:ext cx="1531620" cy="802005"/>
          </a:xfrm>
          <a:prstGeom prst="rect">
            <a:avLst/>
          </a:prstGeom>
          <a:solidFill>
            <a:schemeClr val="accent4">
              <a:lumMod val="50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($scope)</a:t>
            </a:r>
          </a:p>
        </p:txBody>
      </p:sp>
      <p:sp>
        <p:nvSpPr>
          <p:cNvPr id="34" name="Right Arrow 33"/>
          <p:cNvSpPr/>
          <p:nvPr/>
        </p:nvSpPr>
        <p:spPr>
          <a:xfrm rot="5400000">
            <a:off x="3108371" y="4497847"/>
            <a:ext cx="1033941" cy="249263"/>
          </a:xfrm>
          <a:prstGeom prst="rightArrow">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ight Arrow 34"/>
          <p:cNvSpPr/>
          <p:nvPr/>
        </p:nvSpPr>
        <p:spPr>
          <a:xfrm rot="5400000">
            <a:off x="7685980" y="4497848"/>
            <a:ext cx="1033941" cy="249262"/>
          </a:xfrm>
          <a:prstGeom prst="rightArrow">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ounded Rectangular Callout 35"/>
          <p:cNvSpPr/>
          <p:nvPr/>
        </p:nvSpPr>
        <p:spPr bwMode="auto">
          <a:xfrm>
            <a:off x="6058999" y="4514447"/>
            <a:ext cx="1436440" cy="445562"/>
          </a:xfrm>
          <a:prstGeom prst="wedgeRoundRectCallout">
            <a:avLst>
              <a:gd name="adj1" fmla="val 95125"/>
              <a:gd name="adj2" fmla="val -45700"/>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dirty="0">
                <a:solidFill>
                  <a:srgbClr val="0000FF"/>
                </a:solidFill>
                <a:latin typeface="Segoe UI" panose="020B0502040204020203" pitchFamily="34" charset="0"/>
                <a:ea typeface="Segoe UI Black" panose="020B0A02040204020203" pitchFamily="34" charset="0"/>
                <a:cs typeface="Segoe UI" panose="020B0502040204020203" pitchFamily="34" charset="0"/>
              </a:rPr>
              <a:t>Depends on</a:t>
            </a:r>
          </a:p>
        </p:txBody>
      </p:sp>
      <p:sp>
        <p:nvSpPr>
          <p:cNvPr id="37" name="Rounded Rectangular Callout 36"/>
          <p:cNvSpPr/>
          <p:nvPr/>
        </p:nvSpPr>
        <p:spPr bwMode="auto">
          <a:xfrm>
            <a:off x="4127402" y="4494820"/>
            <a:ext cx="1369568" cy="445562"/>
          </a:xfrm>
          <a:prstGeom prst="wedgeRoundRectCallout">
            <a:avLst>
              <a:gd name="adj1" fmla="val -83736"/>
              <a:gd name="adj2" fmla="val -35439"/>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dirty="0">
                <a:solidFill>
                  <a:srgbClr val="0000FF"/>
                </a:solidFill>
                <a:latin typeface="Segoe UI" panose="020B0502040204020203" pitchFamily="34" charset="0"/>
                <a:ea typeface="Segoe UI Black" panose="020B0A02040204020203" pitchFamily="34" charset="0"/>
                <a:cs typeface="Segoe UI" panose="020B0502040204020203" pitchFamily="34" charset="0"/>
              </a:rPr>
              <a:t>Extend with</a:t>
            </a:r>
          </a:p>
        </p:txBody>
      </p:sp>
      <p:sp>
        <p:nvSpPr>
          <p:cNvPr id="38" name="Rectangle 37"/>
          <p:cNvSpPr/>
          <p:nvPr/>
        </p:nvSpPr>
        <p:spPr>
          <a:xfrm>
            <a:off x="6058999" y="2381113"/>
            <a:ext cx="502366" cy="315402"/>
          </a:xfrm>
          <a:prstGeom prst="rect">
            <a:avLst/>
          </a:prstGeom>
          <a:solidFill>
            <a:srgbClr val="7030A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JS</a:t>
            </a:r>
          </a:p>
        </p:txBody>
      </p:sp>
      <p:sp>
        <p:nvSpPr>
          <p:cNvPr id="39" name="Rectangle 38"/>
          <p:cNvSpPr/>
          <p:nvPr/>
        </p:nvSpPr>
        <p:spPr>
          <a:xfrm>
            <a:off x="8694267" y="3368258"/>
            <a:ext cx="502366" cy="315402"/>
          </a:xfrm>
          <a:prstGeom prst="rect">
            <a:avLst/>
          </a:prstGeom>
          <a:solidFill>
            <a:srgbClr val="7030A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JS</a:t>
            </a:r>
          </a:p>
        </p:txBody>
      </p:sp>
      <p:sp>
        <p:nvSpPr>
          <p:cNvPr id="40" name="Rectangle 39"/>
          <p:cNvSpPr/>
          <p:nvPr/>
        </p:nvSpPr>
        <p:spPr>
          <a:xfrm>
            <a:off x="8524645" y="4974031"/>
            <a:ext cx="502366" cy="315402"/>
          </a:xfrm>
          <a:prstGeom prst="rect">
            <a:avLst/>
          </a:prstGeom>
          <a:solidFill>
            <a:srgbClr val="7030A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JS</a:t>
            </a:r>
          </a:p>
        </p:txBody>
      </p:sp>
      <p:sp>
        <p:nvSpPr>
          <p:cNvPr id="41" name="Rectangle 40"/>
          <p:cNvSpPr/>
          <p:nvPr/>
        </p:nvSpPr>
        <p:spPr>
          <a:xfrm>
            <a:off x="3913770" y="5005620"/>
            <a:ext cx="502366" cy="315402"/>
          </a:xfrm>
          <a:prstGeom prst="rect">
            <a:avLst/>
          </a:prstGeom>
          <a:solidFill>
            <a:srgbClr val="7030A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JS</a:t>
            </a:r>
          </a:p>
        </p:txBody>
      </p:sp>
      <p:sp>
        <p:nvSpPr>
          <p:cNvPr id="42" name="Rectangle 41"/>
          <p:cNvSpPr/>
          <p:nvPr/>
        </p:nvSpPr>
        <p:spPr>
          <a:xfrm>
            <a:off x="4069048" y="3384596"/>
            <a:ext cx="739642" cy="315402"/>
          </a:xfrm>
          <a:prstGeom prst="rect">
            <a:avLst/>
          </a:prstGeom>
          <a:solidFill>
            <a:srgbClr val="0070C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HTML</a:t>
            </a:r>
          </a:p>
        </p:txBody>
      </p:sp>
    </p:spTree>
    <p:extLst>
      <p:ext uri="{BB962C8B-B14F-4D97-AF65-F5344CB8AC3E}">
        <p14:creationId xmlns:p14="http://schemas.microsoft.com/office/powerpoint/2010/main" val="38760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Way (Property) Binding</a:t>
            </a:r>
          </a:p>
        </p:txBody>
      </p:sp>
      <p:sp>
        <p:nvSpPr>
          <p:cNvPr id="3" name="Text Placeholder 2"/>
          <p:cNvSpPr>
            <a:spLocks noGrp="1"/>
          </p:cNvSpPr>
          <p:nvPr>
            <p:ph type="body" sz="quarter" idx="10"/>
          </p:nvPr>
        </p:nvSpPr>
        <p:spPr>
          <a:xfrm>
            <a:off x="163287" y="1235075"/>
            <a:ext cx="12028714" cy="4479925"/>
          </a:xfrm>
        </p:spPr>
        <p:txBody>
          <a:bodyPr/>
          <a:lstStyle/>
          <a:p>
            <a:r>
              <a:rPr lang="en-US" dirty="0"/>
              <a:t>&lt;</a:t>
            </a:r>
            <a:r>
              <a:rPr lang="en-US" dirty="0" err="1"/>
              <a:t>img</a:t>
            </a:r>
            <a:r>
              <a:rPr lang="en-US" dirty="0"/>
              <a:t> [</a:t>
            </a:r>
            <a:r>
              <a:rPr lang="en-US" dirty="0" err="1"/>
              <a:t>src</a:t>
            </a:r>
            <a:r>
              <a:rPr lang="en-US" dirty="0"/>
              <a:t>] = '</a:t>
            </a:r>
            <a:r>
              <a:rPr lang="en-US" dirty="0" err="1"/>
              <a:t>item.path</a:t>
            </a:r>
            <a:r>
              <a:rPr lang="en-US" dirty="0"/>
              <a:t>' /&gt;</a:t>
            </a:r>
          </a:p>
          <a:p>
            <a:endParaRPr lang="en-US" dirty="0"/>
          </a:p>
          <a:p>
            <a:r>
              <a:rPr lang="en-US" dirty="0"/>
              <a:t>&lt;div [hidden] = '</a:t>
            </a:r>
            <a:r>
              <a:rPr lang="en-US" dirty="0" err="1"/>
              <a:t>item.isHidden</a:t>
            </a:r>
            <a:r>
              <a:rPr lang="en-US" dirty="0"/>
              <a:t>'&gt;Hello&lt;/div&gt;</a:t>
            </a:r>
          </a:p>
          <a:p>
            <a:endParaRPr lang="en-US" dirty="0"/>
          </a:p>
          <a:p>
            <a:r>
              <a:rPr lang="en-US" dirty="0"/>
              <a:t>&lt;span [</a:t>
            </a:r>
            <a:r>
              <a:rPr lang="en-US" dirty="0" err="1"/>
              <a:t>innerText</a:t>
            </a:r>
            <a:r>
              <a:rPr lang="en-US" dirty="0"/>
              <a:t>] = 'person.name'&gt;&lt;/span&gt;</a:t>
            </a:r>
          </a:p>
          <a:p>
            <a:endParaRPr lang="en-US" dirty="0"/>
          </a:p>
          <a:p>
            <a:r>
              <a:rPr lang="en-US" dirty="0"/>
              <a:t>&lt;div [</a:t>
            </a:r>
            <a:r>
              <a:rPr lang="en-US" dirty="0" err="1"/>
              <a:t>style.color</a:t>
            </a:r>
            <a:r>
              <a:rPr lang="en-US" dirty="0"/>
              <a:t>] = '</a:t>
            </a:r>
            <a:r>
              <a:rPr lang="en-US" dirty="0" err="1"/>
              <a:t>isOK</a:t>
            </a:r>
            <a:r>
              <a:rPr lang="en-US" dirty="0"/>
              <a:t>' ? 'green' : 'red'&gt;&lt;/div&gt;</a:t>
            </a:r>
          </a:p>
        </p:txBody>
      </p:sp>
    </p:spTree>
    <p:extLst>
      <p:ext uri="{BB962C8B-B14F-4D97-AF65-F5344CB8AC3E}">
        <p14:creationId xmlns:p14="http://schemas.microsoft.com/office/powerpoint/2010/main" val="20759012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lstStyle/>
          <a:p>
            <a:r>
              <a:rPr lang="en-US" dirty="0"/>
              <a:t>Interpolation VS One Way Binding</a:t>
            </a:r>
          </a:p>
        </p:txBody>
      </p:sp>
      <p:sp>
        <p:nvSpPr>
          <p:cNvPr id="12" name="Text Placeholder 1"/>
          <p:cNvSpPr>
            <a:spLocks noGrp="1"/>
          </p:cNvSpPr>
          <p:nvPr>
            <p:ph type="body" sz="quarter" idx="10"/>
          </p:nvPr>
        </p:nvSpPr>
        <p:spPr>
          <a:xfrm>
            <a:off x="335280" y="1626960"/>
            <a:ext cx="11521440" cy="4671427"/>
          </a:xfrm>
        </p:spPr>
        <p:txBody>
          <a:bodyPr/>
          <a:lstStyle/>
          <a:p>
            <a:r>
              <a:rPr lang="en-US" dirty="0"/>
              <a:t>Interpolated: &lt;</a:t>
            </a:r>
            <a:r>
              <a:rPr lang="en-US" dirty="0" err="1"/>
              <a:t>img</a:t>
            </a:r>
            <a:r>
              <a:rPr lang="en-US" dirty="0"/>
              <a:t> </a:t>
            </a:r>
            <a:r>
              <a:rPr lang="en-US" dirty="0" err="1"/>
              <a:t>src</a:t>
            </a:r>
            <a:r>
              <a:rPr lang="en-US" dirty="0"/>
              <a:t>="{{</a:t>
            </a:r>
            <a:r>
              <a:rPr lang="en-US" dirty="0" err="1"/>
              <a:t>vehicle.imageUrl</a:t>
            </a:r>
            <a:r>
              <a:rPr lang="en-US" dirty="0"/>
              <a:t>}}"&gt;&lt;</a:t>
            </a:r>
            <a:r>
              <a:rPr lang="en-US" dirty="0" err="1"/>
              <a:t>br</a:t>
            </a:r>
            <a:r>
              <a:rPr lang="en-US" dirty="0"/>
              <a:t>&gt;</a:t>
            </a:r>
          </a:p>
          <a:p>
            <a:r>
              <a:rPr lang="en-US" dirty="0"/>
              <a:t>Property bound: &lt;</a:t>
            </a:r>
            <a:r>
              <a:rPr lang="en-US" dirty="0" err="1"/>
              <a:t>img</a:t>
            </a:r>
            <a:r>
              <a:rPr lang="en-US" dirty="0"/>
              <a:t> [</a:t>
            </a:r>
            <a:r>
              <a:rPr lang="en-US" dirty="0" err="1"/>
              <a:t>src</a:t>
            </a:r>
            <a:r>
              <a:rPr lang="en-US" dirty="0"/>
              <a:t>]="</a:t>
            </a:r>
            <a:r>
              <a:rPr lang="en-US" dirty="0" err="1"/>
              <a:t>vehicle.imageUrl</a:t>
            </a:r>
            <a:r>
              <a:rPr lang="en-US" dirty="0"/>
              <a:t>"&gt;</a:t>
            </a:r>
          </a:p>
          <a:p>
            <a:endParaRPr lang="en-US" dirty="0"/>
          </a:p>
          <a:p>
            <a:r>
              <a:rPr lang="en-US" dirty="0"/>
              <a:t>The interpolated title is {{title}}</a:t>
            </a:r>
          </a:p>
          <a:p>
            <a:r>
              <a:rPr lang="en-US" dirty="0"/>
              <a:t>[</a:t>
            </a:r>
            <a:r>
              <a:rPr lang="en-US" dirty="0" err="1"/>
              <a:t>innerHTML</a:t>
            </a:r>
            <a:r>
              <a:rPr lang="en-US" dirty="0"/>
              <a:t>]="'The [</a:t>
            </a:r>
            <a:r>
              <a:rPr lang="en-US" dirty="0" err="1"/>
              <a:t>innerHTML</a:t>
            </a:r>
            <a:r>
              <a:rPr lang="en-US" dirty="0"/>
              <a:t>] title is '+title"&gt;</a:t>
            </a:r>
          </a:p>
        </p:txBody>
      </p:sp>
    </p:spTree>
    <p:extLst>
      <p:ext uri="{BB962C8B-B14F-4D97-AF65-F5344CB8AC3E}">
        <p14:creationId xmlns:p14="http://schemas.microsoft.com/office/powerpoint/2010/main" val="20568077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lstStyle/>
          <a:p>
            <a:r>
              <a:rPr lang="en-US" dirty="0"/>
              <a:t>Interpolation VS One Way Binding</a:t>
            </a:r>
          </a:p>
        </p:txBody>
      </p:sp>
      <p:sp>
        <p:nvSpPr>
          <p:cNvPr id="12" name="Text Placeholder 1"/>
          <p:cNvSpPr>
            <a:spLocks noGrp="1"/>
          </p:cNvSpPr>
          <p:nvPr>
            <p:ph type="body" sz="quarter" idx="10"/>
          </p:nvPr>
        </p:nvSpPr>
        <p:spPr>
          <a:xfrm>
            <a:off x="335280" y="1626960"/>
            <a:ext cx="11521440" cy="4671427"/>
          </a:xfrm>
        </p:spPr>
        <p:txBody>
          <a:bodyPr/>
          <a:lstStyle/>
          <a:p>
            <a:r>
              <a:rPr lang="en-US" sz="3200" dirty="0"/>
              <a:t>Interpolation is a convenient alternative for property binding in many cases</a:t>
            </a:r>
          </a:p>
          <a:p>
            <a:r>
              <a:rPr lang="en-US" sz="3200" dirty="0"/>
              <a:t>In fact, Angular translates those interpolations into the corresponding property bindings before rendering the view</a:t>
            </a:r>
          </a:p>
          <a:p>
            <a:r>
              <a:rPr lang="en-US" sz="3200" dirty="0"/>
              <a:t>There is no technical reason to prefer one form to the other</a:t>
            </a:r>
          </a:p>
          <a:p>
            <a:r>
              <a:rPr lang="en-US" sz="3200" dirty="0"/>
              <a:t>Establish coding style rules and choose the form that both conforms to the rules and feels most natural for the task at hand</a:t>
            </a:r>
          </a:p>
        </p:txBody>
      </p:sp>
    </p:spTree>
    <p:extLst>
      <p:ext uri="{BB962C8B-B14F-4D97-AF65-F5344CB8AC3E}">
        <p14:creationId xmlns:p14="http://schemas.microsoft.com/office/powerpoint/2010/main" val="27604927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Binding</a:t>
            </a:r>
          </a:p>
        </p:txBody>
      </p:sp>
      <p:sp>
        <p:nvSpPr>
          <p:cNvPr id="3" name="Text Placeholder 2"/>
          <p:cNvSpPr>
            <a:spLocks noGrp="1"/>
          </p:cNvSpPr>
          <p:nvPr>
            <p:ph type="body" sz="quarter" idx="10"/>
          </p:nvPr>
        </p:nvSpPr>
        <p:spPr>
          <a:xfrm>
            <a:off x="335279" y="1235076"/>
            <a:ext cx="11521441" cy="1312182"/>
          </a:xfrm>
        </p:spPr>
        <p:txBody>
          <a:bodyPr/>
          <a:lstStyle/>
          <a:p>
            <a:r>
              <a:rPr lang="en-US" dirty="0"/>
              <a:t>&lt;button (click)='</a:t>
            </a:r>
            <a:r>
              <a:rPr lang="en-US" dirty="0" err="1"/>
              <a:t>saveItem</a:t>
            </a:r>
            <a:r>
              <a:rPr lang="en-US" dirty="0"/>
              <a:t>()'&gt;Save&lt;/button&gt;</a:t>
            </a:r>
          </a:p>
          <a:p>
            <a:r>
              <a:rPr lang="en-US" dirty="0"/>
              <a:t>&lt;input (blur)='</a:t>
            </a:r>
            <a:r>
              <a:rPr lang="en-US" dirty="0" err="1"/>
              <a:t>saveItem</a:t>
            </a:r>
            <a:r>
              <a:rPr lang="en-US" dirty="0"/>
              <a:t>()' /&gt;</a:t>
            </a:r>
          </a:p>
          <a:p>
            <a:endParaRPr lang="en-US" dirty="0"/>
          </a:p>
        </p:txBody>
      </p:sp>
      <p:sp>
        <p:nvSpPr>
          <p:cNvPr id="4" name="Rectangle 3"/>
          <p:cNvSpPr/>
          <p:nvPr/>
        </p:nvSpPr>
        <p:spPr>
          <a:xfrm>
            <a:off x="727165" y="5993997"/>
            <a:ext cx="9306715" cy="584775"/>
          </a:xfrm>
          <a:prstGeom prst="rect">
            <a:avLst/>
          </a:prstGeom>
          <a:solidFill>
            <a:srgbClr val="FFFF00"/>
          </a:solidFill>
        </p:spPr>
        <p:txBody>
          <a:bodyPr wrap="none">
            <a:spAutoFit/>
          </a:bodyPr>
          <a:lstStyle/>
          <a:p>
            <a:r>
              <a:rPr lang="en-US" sz="3200" dirty="0"/>
              <a:t>https://developer.mozilla.org/en-US/docs/Web/Events</a:t>
            </a:r>
          </a:p>
        </p:txBody>
      </p:sp>
      <p:sp>
        <p:nvSpPr>
          <p:cNvPr id="5" name="Rectangle 4"/>
          <p:cNvSpPr/>
          <p:nvPr/>
        </p:nvSpPr>
        <p:spPr>
          <a:xfrm>
            <a:off x="4097895" y="2723870"/>
            <a:ext cx="2565254" cy="2800767"/>
          </a:xfrm>
          <a:prstGeom prst="rect">
            <a:avLst/>
          </a:prstGeom>
          <a:noFill/>
        </p:spPr>
        <p:txBody>
          <a:bodyPr wrap="none">
            <a:spAutoFit/>
          </a:bodyPr>
          <a:lstStyle/>
          <a:p>
            <a:pPr algn="ctr"/>
            <a:r>
              <a:rPr lang="en-US" sz="4400" dirty="0"/>
              <a:t>ng-click</a:t>
            </a:r>
          </a:p>
          <a:p>
            <a:pPr algn="ctr"/>
            <a:r>
              <a:rPr lang="en-US" sz="4400" dirty="0"/>
              <a:t>ng-change</a:t>
            </a:r>
          </a:p>
          <a:p>
            <a:pPr algn="ctr"/>
            <a:r>
              <a:rPr lang="en-US" sz="4400" dirty="0"/>
              <a:t>ng-</a:t>
            </a:r>
            <a:r>
              <a:rPr lang="en-US" sz="4400" dirty="0" err="1"/>
              <a:t>keyup</a:t>
            </a:r>
            <a:endParaRPr lang="en-US" sz="4400" dirty="0"/>
          </a:p>
          <a:p>
            <a:pPr algn="ctr"/>
            <a:r>
              <a:rPr lang="en-US" sz="4400" dirty="0"/>
              <a:t>. . .</a:t>
            </a:r>
          </a:p>
        </p:txBody>
      </p:sp>
      <p:sp>
        <p:nvSpPr>
          <p:cNvPr id="6" name="&quot;No&quot; Symbol 5"/>
          <p:cNvSpPr/>
          <p:nvPr/>
        </p:nvSpPr>
        <p:spPr>
          <a:xfrm>
            <a:off x="3572550" y="2400883"/>
            <a:ext cx="3615944" cy="3446739"/>
          </a:xfrm>
          <a:prstGeom prst="noSmoking">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25492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Way Binding</a:t>
            </a:r>
          </a:p>
        </p:txBody>
      </p:sp>
      <p:sp>
        <p:nvSpPr>
          <p:cNvPr id="3" name="Text Placeholder 2"/>
          <p:cNvSpPr>
            <a:spLocks noGrp="1"/>
          </p:cNvSpPr>
          <p:nvPr>
            <p:ph type="body" sz="quarter" idx="10"/>
          </p:nvPr>
        </p:nvSpPr>
        <p:spPr>
          <a:xfrm>
            <a:off x="163287" y="1235076"/>
            <a:ext cx="12028714" cy="2618468"/>
          </a:xfrm>
        </p:spPr>
        <p:txBody>
          <a:bodyPr/>
          <a:lstStyle/>
          <a:p>
            <a:r>
              <a:rPr lang="en-US" dirty="0"/>
              <a:t>&lt;input [(</a:t>
            </a:r>
            <a:r>
              <a:rPr lang="en-US" dirty="0" err="1"/>
              <a:t>ngModel</a:t>
            </a:r>
            <a:r>
              <a:rPr lang="en-US" dirty="0"/>
              <a:t>)]="</a:t>
            </a:r>
            <a:r>
              <a:rPr lang="en-US" dirty="0" err="1"/>
              <a:t>item.quantity</a:t>
            </a:r>
            <a:r>
              <a:rPr lang="en-US" dirty="0"/>
              <a:t>" /&gt;</a:t>
            </a:r>
          </a:p>
          <a:p>
            <a:r>
              <a:rPr lang="en-US" dirty="0"/>
              <a:t>&lt;select [(</a:t>
            </a:r>
            <a:r>
              <a:rPr lang="en-US" dirty="0" err="1"/>
              <a:t>ngModel</a:t>
            </a:r>
            <a:r>
              <a:rPr lang="en-US" dirty="0"/>
              <a:t>)]="</a:t>
            </a:r>
            <a:r>
              <a:rPr lang="en-US" dirty="0" err="1"/>
              <a:t>customer.level</a:t>
            </a:r>
            <a:r>
              <a:rPr lang="en-US" dirty="0"/>
              <a:t>"&gt;</a:t>
            </a:r>
          </a:p>
          <a:p>
            <a:r>
              <a:rPr lang="en-US" dirty="0"/>
              <a:t>	&lt;option value="gold"&gt;Gold&lt;/option&gt;</a:t>
            </a:r>
          </a:p>
          <a:p>
            <a:r>
              <a:rPr lang="en-US" dirty="0"/>
              <a:t>	&lt;option value="silver"&gt;Silver&lt;/option&gt;</a:t>
            </a:r>
          </a:p>
          <a:p>
            <a:r>
              <a:rPr lang="en-US" dirty="0"/>
              <a:t>&lt;/select&gt;</a:t>
            </a:r>
          </a:p>
        </p:txBody>
      </p:sp>
      <p:pic>
        <p:nvPicPr>
          <p:cNvPr id="5" name="Picture 4" descr="What DIY tools are very critical for plumbing works and repair? - Hom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2424" y="3368881"/>
            <a:ext cx="3159577" cy="2470215"/>
          </a:xfrm>
          <a:prstGeom prst="rect">
            <a:avLst/>
          </a:prstGeom>
        </p:spPr>
      </p:pic>
      <p:pic>
        <p:nvPicPr>
          <p:cNvPr id="4" name="Picture 3" descr="Simple Banana (Outlin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97764">
            <a:off x="9510877" y="3046911"/>
            <a:ext cx="1751757" cy="1751757"/>
          </a:xfrm>
          <a:prstGeom prst="rect">
            <a:avLst/>
          </a:prstGeom>
        </p:spPr>
      </p:pic>
      <p:sp>
        <p:nvSpPr>
          <p:cNvPr id="9" name="Text Placeholder 2"/>
          <p:cNvSpPr txBox="1">
            <a:spLocks/>
          </p:cNvSpPr>
          <p:nvPr/>
        </p:nvSpPr>
        <p:spPr>
          <a:xfrm>
            <a:off x="979716" y="4376057"/>
            <a:ext cx="7765326" cy="2325189"/>
          </a:xfrm>
          <a:prstGeom prst="rect">
            <a:avLst/>
          </a:prstGeom>
          <a:solidFill>
            <a:schemeClr val="bg1"/>
          </a:solidFill>
          <a:ln w="28575">
            <a:solidFill>
              <a:schemeClr val="accent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00FF"/>
                </a:solidFill>
              </a:rPr>
              <a:t>import</a:t>
            </a:r>
            <a:r>
              <a:rPr lang="en-US" sz="1050" dirty="0">
                <a:solidFill>
                  <a:srgbClr val="000000"/>
                </a:solidFill>
              </a:rPr>
              <a:t> </a:t>
            </a:r>
            <a:r>
              <a:rPr lang="en-US" sz="2400" dirty="0">
                <a:solidFill>
                  <a:srgbClr val="000000"/>
                </a:solidFill>
              </a:rPr>
              <a:t>{</a:t>
            </a:r>
            <a:r>
              <a:rPr lang="en-US" sz="1050" dirty="0">
                <a:solidFill>
                  <a:srgbClr val="000000"/>
                </a:solidFill>
              </a:rPr>
              <a:t> </a:t>
            </a:r>
            <a:r>
              <a:rPr lang="en-US" sz="2400" dirty="0" err="1">
                <a:solidFill>
                  <a:srgbClr val="000000"/>
                </a:solidFill>
              </a:rPr>
              <a:t>FormsModule</a:t>
            </a:r>
            <a:r>
              <a:rPr lang="en-US" sz="1050" dirty="0">
                <a:solidFill>
                  <a:srgbClr val="000000"/>
                </a:solidFill>
              </a:rPr>
              <a:t> </a:t>
            </a:r>
            <a:r>
              <a:rPr lang="en-US" sz="2400" dirty="0">
                <a:solidFill>
                  <a:srgbClr val="000000"/>
                </a:solidFill>
              </a:rPr>
              <a:t>}</a:t>
            </a:r>
            <a:r>
              <a:rPr lang="en-US" sz="1050" dirty="0">
                <a:solidFill>
                  <a:srgbClr val="000000"/>
                </a:solidFill>
              </a:rPr>
              <a:t>   </a:t>
            </a:r>
            <a:r>
              <a:rPr lang="en-US" sz="2400" dirty="0">
                <a:solidFill>
                  <a:srgbClr val="0000FF"/>
                </a:solidFill>
              </a:rPr>
              <a:t>from </a:t>
            </a:r>
            <a:r>
              <a:rPr lang="en-US" sz="2400" dirty="0">
                <a:solidFill>
                  <a:srgbClr val="A31515"/>
                </a:solidFill>
              </a:rPr>
              <a:t>'@angular/forms'</a:t>
            </a:r>
            <a:r>
              <a:rPr lang="en-US" sz="2400" dirty="0">
                <a:solidFill>
                  <a:srgbClr val="000000"/>
                </a:solidFill>
              </a:rPr>
              <a:t>;</a:t>
            </a:r>
            <a:endParaRPr lang="en-US" sz="1100" dirty="0">
              <a:solidFill>
                <a:srgbClr val="000000"/>
              </a:solidFill>
              <a:highlight>
                <a:srgbClr val="FFFFFF"/>
              </a:highlight>
            </a:endParaRPr>
          </a:p>
          <a:p>
            <a:r>
              <a:rPr lang="en-US" sz="2400" dirty="0">
                <a:solidFill>
                  <a:srgbClr val="000000"/>
                </a:solidFill>
              </a:rPr>
              <a:t>@NgModule({</a:t>
            </a:r>
          </a:p>
          <a:p>
            <a:r>
              <a:rPr lang="en-US" sz="2400" dirty="0">
                <a:solidFill>
                  <a:srgbClr val="000000"/>
                </a:solidFill>
              </a:rPr>
              <a:t>   imports: [</a:t>
            </a:r>
            <a:r>
              <a:rPr lang="en-US" sz="2400" dirty="0" err="1">
                <a:solidFill>
                  <a:srgbClr val="000000"/>
                </a:solidFill>
              </a:rPr>
              <a:t>FormsModule</a:t>
            </a:r>
            <a:r>
              <a:rPr lang="en-US" sz="2400" dirty="0">
                <a:solidFill>
                  <a:srgbClr val="000000"/>
                </a:solidFill>
              </a:rPr>
              <a:t>]</a:t>
            </a:r>
          </a:p>
          <a:p>
            <a:r>
              <a:rPr lang="en-US" sz="2400" dirty="0">
                <a:solidFill>
                  <a:srgbClr val="000000"/>
                </a:solidFill>
              </a:rPr>
              <a:t>})</a:t>
            </a:r>
            <a:endParaRPr lang="en-US" sz="1050" dirty="0">
              <a:solidFill>
                <a:srgbClr val="000000"/>
              </a:solidFill>
            </a:endParaRPr>
          </a:p>
          <a:p>
            <a:r>
              <a:rPr lang="en-US" sz="2400" dirty="0">
                <a:solidFill>
                  <a:srgbClr val="0000FF"/>
                </a:solidFill>
              </a:rPr>
              <a:t>export</a:t>
            </a:r>
            <a:r>
              <a:rPr lang="en-US" sz="1050" dirty="0">
                <a:solidFill>
                  <a:srgbClr val="000000"/>
                </a:solidFill>
              </a:rPr>
              <a:t> </a:t>
            </a:r>
            <a:r>
              <a:rPr lang="en-US" sz="2400" dirty="0">
                <a:solidFill>
                  <a:srgbClr val="0000FF"/>
                </a:solidFill>
              </a:rPr>
              <a:t>class</a:t>
            </a:r>
            <a:r>
              <a:rPr lang="en-US" sz="1050" dirty="0">
                <a:solidFill>
                  <a:srgbClr val="000000"/>
                </a:solidFill>
              </a:rPr>
              <a:t> </a:t>
            </a:r>
            <a:r>
              <a:rPr lang="en-US" sz="2400" dirty="0" err="1">
                <a:solidFill>
                  <a:srgbClr val="000000"/>
                </a:solidFill>
              </a:rPr>
              <a:t>AppModule</a:t>
            </a:r>
            <a:r>
              <a:rPr lang="en-US" sz="1050" dirty="0">
                <a:solidFill>
                  <a:srgbClr val="000000"/>
                </a:solidFill>
              </a:rPr>
              <a:t> </a:t>
            </a:r>
            <a:r>
              <a:rPr lang="en-US" sz="2400" dirty="0">
                <a:solidFill>
                  <a:srgbClr val="000000"/>
                </a:solidFill>
              </a:rPr>
              <a:t>{</a:t>
            </a:r>
            <a:r>
              <a:rPr lang="en-US" sz="1050" dirty="0">
                <a:solidFill>
                  <a:srgbClr val="000000"/>
                </a:solidFill>
              </a:rPr>
              <a:t> </a:t>
            </a:r>
            <a:r>
              <a:rPr lang="en-US" sz="2400" dirty="0">
                <a:solidFill>
                  <a:srgbClr val="000000"/>
                </a:solidFill>
              </a:rPr>
              <a:t>}</a:t>
            </a:r>
            <a:endParaRPr lang="en-US" sz="2400" dirty="0"/>
          </a:p>
        </p:txBody>
      </p:sp>
    </p:spTree>
    <p:extLst>
      <p:ext uri="{BB962C8B-B14F-4D97-AF65-F5344CB8AC3E}">
        <p14:creationId xmlns:p14="http://schemas.microsoft.com/office/powerpoint/2010/main" val="874702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lstStyle/>
          <a:p>
            <a:r>
              <a:rPr lang="en-US" dirty="0"/>
              <a:t>Two Way Binding</a:t>
            </a:r>
          </a:p>
        </p:txBody>
      </p:sp>
      <p:sp>
        <p:nvSpPr>
          <p:cNvPr id="12" name="Text Placeholder 1"/>
          <p:cNvSpPr>
            <a:spLocks noGrp="1"/>
          </p:cNvSpPr>
          <p:nvPr>
            <p:ph type="body" sz="quarter" idx="10"/>
          </p:nvPr>
        </p:nvSpPr>
        <p:spPr>
          <a:xfrm>
            <a:off x="335280" y="1626960"/>
            <a:ext cx="11521440" cy="4671427"/>
          </a:xfrm>
        </p:spPr>
        <p:txBody>
          <a:bodyPr/>
          <a:lstStyle/>
          <a:p>
            <a:pPr marL="0" indent="0">
              <a:buNone/>
            </a:pPr>
            <a:r>
              <a:rPr lang="en-US" sz="3200" dirty="0"/>
              <a:t>Any directive that is used inside a component template should be part of the same Angular Module</a:t>
            </a:r>
          </a:p>
          <a:p>
            <a:r>
              <a:rPr lang="en-US" sz="3200" dirty="0"/>
              <a:t>So where does [(</a:t>
            </a:r>
            <a:r>
              <a:rPr lang="en-US" sz="3200" dirty="0" err="1"/>
              <a:t>ngModel</a:t>
            </a:r>
            <a:r>
              <a:rPr lang="en-US" sz="3200" dirty="0"/>
              <a:t>)] come from?</a:t>
            </a:r>
          </a:p>
          <a:p>
            <a:pPr lvl="1"/>
            <a:r>
              <a:rPr lang="en-US" dirty="0"/>
              <a:t>It comes from </a:t>
            </a:r>
            <a:r>
              <a:rPr lang="en-US" dirty="0" err="1"/>
              <a:t>FormsModule</a:t>
            </a:r>
            <a:r>
              <a:rPr lang="en-US" dirty="0"/>
              <a:t> since [(</a:t>
            </a:r>
            <a:r>
              <a:rPr lang="en-US" dirty="0" err="1"/>
              <a:t>ngModel</a:t>
            </a:r>
            <a:r>
              <a:rPr lang="en-US" dirty="0"/>
              <a:t>)] is usually used when building data entry forms</a:t>
            </a:r>
          </a:p>
        </p:txBody>
      </p:sp>
      <p:sp>
        <p:nvSpPr>
          <p:cNvPr id="4" name="Text Placeholder 2"/>
          <p:cNvSpPr txBox="1">
            <a:spLocks/>
          </p:cNvSpPr>
          <p:nvPr/>
        </p:nvSpPr>
        <p:spPr>
          <a:xfrm>
            <a:off x="1813649" y="3999325"/>
            <a:ext cx="7765326" cy="2325189"/>
          </a:xfrm>
          <a:prstGeom prst="rect">
            <a:avLst/>
          </a:prstGeom>
          <a:solidFill>
            <a:schemeClr val="bg1"/>
          </a:solidFill>
          <a:ln w="28575">
            <a:solidFill>
              <a:schemeClr val="accent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00FF"/>
                </a:solidFill>
              </a:rPr>
              <a:t>import</a:t>
            </a:r>
            <a:r>
              <a:rPr lang="en-US" sz="1050" dirty="0">
                <a:solidFill>
                  <a:srgbClr val="000000"/>
                </a:solidFill>
              </a:rPr>
              <a:t> </a:t>
            </a:r>
            <a:r>
              <a:rPr lang="en-US" sz="2400" dirty="0">
                <a:solidFill>
                  <a:srgbClr val="000000"/>
                </a:solidFill>
              </a:rPr>
              <a:t>{</a:t>
            </a:r>
            <a:r>
              <a:rPr lang="en-US" sz="1050" dirty="0">
                <a:solidFill>
                  <a:srgbClr val="000000"/>
                </a:solidFill>
              </a:rPr>
              <a:t> </a:t>
            </a:r>
            <a:r>
              <a:rPr lang="en-US" sz="2400" dirty="0" err="1">
                <a:solidFill>
                  <a:srgbClr val="000000"/>
                </a:solidFill>
              </a:rPr>
              <a:t>FormsModule</a:t>
            </a:r>
            <a:r>
              <a:rPr lang="en-US" sz="1050" dirty="0">
                <a:solidFill>
                  <a:srgbClr val="000000"/>
                </a:solidFill>
              </a:rPr>
              <a:t> </a:t>
            </a:r>
            <a:r>
              <a:rPr lang="en-US" sz="2400" dirty="0">
                <a:solidFill>
                  <a:srgbClr val="000000"/>
                </a:solidFill>
              </a:rPr>
              <a:t>}</a:t>
            </a:r>
            <a:r>
              <a:rPr lang="en-US" sz="1050" dirty="0">
                <a:solidFill>
                  <a:srgbClr val="000000"/>
                </a:solidFill>
              </a:rPr>
              <a:t>   </a:t>
            </a:r>
            <a:r>
              <a:rPr lang="en-US" sz="2400" dirty="0">
                <a:solidFill>
                  <a:srgbClr val="0000FF"/>
                </a:solidFill>
              </a:rPr>
              <a:t>from </a:t>
            </a:r>
            <a:r>
              <a:rPr lang="en-US" sz="2400" dirty="0">
                <a:solidFill>
                  <a:srgbClr val="A31515"/>
                </a:solidFill>
              </a:rPr>
              <a:t>'@angular/forms'</a:t>
            </a:r>
            <a:r>
              <a:rPr lang="en-US" sz="2400" dirty="0">
                <a:solidFill>
                  <a:srgbClr val="000000"/>
                </a:solidFill>
              </a:rPr>
              <a:t>;</a:t>
            </a:r>
            <a:endParaRPr lang="en-US" sz="1100" dirty="0">
              <a:solidFill>
                <a:srgbClr val="000000"/>
              </a:solidFill>
              <a:highlight>
                <a:srgbClr val="FFFFFF"/>
              </a:highlight>
            </a:endParaRPr>
          </a:p>
          <a:p>
            <a:r>
              <a:rPr lang="en-US" sz="2400" dirty="0">
                <a:solidFill>
                  <a:srgbClr val="000000"/>
                </a:solidFill>
              </a:rPr>
              <a:t>@NgModule({</a:t>
            </a:r>
          </a:p>
          <a:p>
            <a:r>
              <a:rPr lang="en-US" sz="2400" dirty="0">
                <a:solidFill>
                  <a:srgbClr val="000000"/>
                </a:solidFill>
              </a:rPr>
              <a:t>   imports: [</a:t>
            </a:r>
            <a:r>
              <a:rPr lang="en-US" sz="2400" dirty="0" err="1">
                <a:solidFill>
                  <a:srgbClr val="000000"/>
                </a:solidFill>
              </a:rPr>
              <a:t>FormsModule</a:t>
            </a:r>
            <a:r>
              <a:rPr lang="en-US" sz="2400" dirty="0">
                <a:solidFill>
                  <a:srgbClr val="000000"/>
                </a:solidFill>
              </a:rPr>
              <a:t>]</a:t>
            </a:r>
          </a:p>
          <a:p>
            <a:r>
              <a:rPr lang="en-US" sz="2400" dirty="0">
                <a:solidFill>
                  <a:srgbClr val="000000"/>
                </a:solidFill>
              </a:rPr>
              <a:t>})</a:t>
            </a:r>
            <a:endParaRPr lang="en-US" sz="1050" dirty="0">
              <a:solidFill>
                <a:srgbClr val="000000"/>
              </a:solidFill>
            </a:endParaRPr>
          </a:p>
          <a:p>
            <a:r>
              <a:rPr lang="en-US" sz="2400" dirty="0">
                <a:solidFill>
                  <a:srgbClr val="0000FF"/>
                </a:solidFill>
              </a:rPr>
              <a:t>export</a:t>
            </a:r>
            <a:r>
              <a:rPr lang="en-US" sz="1050" dirty="0">
                <a:solidFill>
                  <a:srgbClr val="000000"/>
                </a:solidFill>
              </a:rPr>
              <a:t> </a:t>
            </a:r>
            <a:r>
              <a:rPr lang="en-US" sz="2400" dirty="0">
                <a:solidFill>
                  <a:srgbClr val="0000FF"/>
                </a:solidFill>
              </a:rPr>
              <a:t>class</a:t>
            </a:r>
            <a:r>
              <a:rPr lang="en-US" sz="1050" dirty="0">
                <a:solidFill>
                  <a:srgbClr val="000000"/>
                </a:solidFill>
              </a:rPr>
              <a:t> </a:t>
            </a:r>
            <a:r>
              <a:rPr lang="en-US" sz="2400" dirty="0" err="1">
                <a:solidFill>
                  <a:srgbClr val="000000"/>
                </a:solidFill>
              </a:rPr>
              <a:t>AppModule</a:t>
            </a:r>
            <a:r>
              <a:rPr lang="en-US" sz="1050" dirty="0">
                <a:solidFill>
                  <a:srgbClr val="000000"/>
                </a:solidFill>
              </a:rPr>
              <a:t> </a:t>
            </a:r>
            <a:r>
              <a:rPr lang="en-US" sz="2400" dirty="0">
                <a:solidFill>
                  <a:srgbClr val="000000"/>
                </a:solidFill>
              </a:rPr>
              <a:t>{</a:t>
            </a:r>
            <a:r>
              <a:rPr lang="en-US" sz="1050" dirty="0">
                <a:solidFill>
                  <a:srgbClr val="000000"/>
                </a:solidFill>
              </a:rPr>
              <a:t> </a:t>
            </a:r>
            <a:r>
              <a:rPr lang="en-US" sz="2400" dirty="0">
                <a:solidFill>
                  <a:srgbClr val="000000"/>
                </a:solidFill>
              </a:rPr>
              <a:t>}</a:t>
            </a:r>
            <a:endParaRPr lang="en-US" sz="2400" dirty="0"/>
          </a:p>
        </p:txBody>
      </p:sp>
    </p:spTree>
    <p:extLst>
      <p:ext uri="{BB962C8B-B14F-4D97-AF65-F5344CB8AC3E}">
        <p14:creationId xmlns:p14="http://schemas.microsoft.com/office/powerpoint/2010/main" val="3102140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32000" y="155421"/>
            <a:ext cx="10492014" cy="2010807"/>
          </a:xfrm>
        </p:spPr>
        <p:txBody>
          <a:bodyPr/>
          <a:lstStyle/>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lgn="ctr">
              <a:buNone/>
            </a:pPr>
            <a:r>
              <a:rPr lang="en-US" sz="3200" dirty="0"/>
              <a:t>Data Binding</a:t>
            </a:r>
          </a:p>
        </p:txBody>
      </p:sp>
      <p:sp>
        <p:nvSpPr>
          <p:cNvPr id="4" name="Title 3"/>
          <p:cNvSpPr>
            <a:spLocks noGrp="1"/>
          </p:cNvSpPr>
          <p:nvPr>
            <p:ph type="title"/>
          </p:nvPr>
        </p:nvSpPr>
        <p:spPr>
          <a:xfrm>
            <a:off x="1" y="0"/>
            <a:ext cx="1913466" cy="6857999"/>
          </a:xfrm>
          <a:solidFill>
            <a:schemeClr val="tx1">
              <a:lumMod val="50000"/>
              <a:lumOff val="50000"/>
            </a:schemeClr>
          </a:solidFill>
        </p:spPr>
        <p:txBody>
          <a:bodyPr>
            <a:normAutofit/>
          </a:bodyPr>
          <a:lstStyle/>
          <a:p>
            <a:br>
              <a:rPr lang="en-US" b="1" dirty="0"/>
            </a:br>
            <a:br>
              <a:rPr lang="en-US" b="1" dirty="0"/>
            </a:br>
            <a:r>
              <a:rPr lang="en-US" b="1" dirty="0"/>
              <a:t>Lab 3</a:t>
            </a:r>
            <a:br>
              <a:rPr lang="en-US" b="1" dirty="0"/>
            </a:br>
            <a:br>
              <a:rPr lang="en-US" dirty="0"/>
            </a:br>
            <a:endParaRPr lang="en-US" dirty="0"/>
          </a:p>
        </p:txBody>
      </p:sp>
    </p:spTree>
    <p:extLst>
      <p:ext uri="{BB962C8B-B14F-4D97-AF65-F5344CB8AC3E}">
        <p14:creationId xmlns:p14="http://schemas.microsoft.com/office/powerpoint/2010/main" val="9970802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lstStyle/>
          <a:p>
            <a:r>
              <a:rPr lang="en-US" dirty="0"/>
              <a:t>Pipes</a:t>
            </a:r>
          </a:p>
        </p:txBody>
      </p:sp>
      <p:sp>
        <p:nvSpPr>
          <p:cNvPr id="12" name="Text Placeholder 1"/>
          <p:cNvSpPr>
            <a:spLocks noGrp="1"/>
          </p:cNvSpPr>
          <p:nvPr>
            <p:ph type="body" sz="quarter" idx="10"/>
          </p:nvPr>
        </p:nvSpPr>
        <p:spPr>
          <a:xfrm>
            <a:off x="335280" y="1626960"/>
            <a:ext cx="11521440" cy="5048160"/>
          </a:xfrm>
        </p:spPr>
        <p:txBody>
          <a:bodyPr/>
          <a:lstStyle/>
          <a:p>
            <a:r>
              <a:rPr lang="en-US" dirty="0"/>
              <a:t>Transform bound properties before display</a:t>
            </a:r>
          </a:p>
          <a:p>
            <a:pPr lvl="1"/>
            <a:r>
              <a:rPr lang="en-US" dirty="0"/>
              <a:t>Built-in pipes</a:t>
            </a:r>
          </a:p>
          <a:p>
            <a:pPr lvl="2"/>
            <a:r>
              <a:rPr lang="en-US" dirty="0"/>
              <a:t>date </a:t>
            </a:r>
          </a:p>
          <a:p>
            <a:pPr lvl="2"/>
            <a:r>
              <a:rPr lang="en-US" dirty="0"/>
              <a:t>number, decimal, percent, currency</a:t>
            </a:r>
          </a:p>
          <a:p>
            <a:pPr lvl="2"/>
            <a:r>
              <a:rPr lang="en-US" dirty="0" err="1"/>
              <a:t>json</a:t>
            </a:r>
            <a:r>
              <a:rPr lang="en-US" dirty="0"/>
              <a:t>, slice</a:t>
            </a:r>
          </a:p>
          <a:p>
            <a:pPr lvl="2"/>
            <a:r>
              <a:rPr lang="en-US" dirty="0"/>
              <a:t>Etc.</a:t>
            </a:r>
          </a:p>
          <a:p>
            <a:pPr lvl="1"/>
            <a:r>
              <a:rPr lang="en-US" dirty="0"/>
              <a:t>Custom Pipes</a:t>
            </a:r>
          </a:p>
          <a:p>
            <a:pPr lvl="1"/>
            <a:endParaRPr lang="en-US" dirty="0"/>
          </a:p>
          <a:p>
            <a:pPr lvl="1"/>
            <a:endParaRPr lang="en-US" dirty="0"/>
          </a:p>
        </p:txBody>
      </p:sp>
    </p:spTree>
    <p:extLst>
      <p:ext uri="{BB962C8B-B14F-4D97-AF65-F5344CB8AC3E}">
        <p14:creationId xmlns:p14="http://schemas.microsoft.com/office/powerpoint/2010/main" val="40853780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Pipes</a:t>
            </a:r>
          </a:p>
        </p:txBody>
      </p:sp>
      <p:sp>
        <p:nvSpPr>
          <p:cNvPr id="3" name="Text Placeholder 2"/>
          <p:cNvSpPr>
            <a:spLocks noGrp="1"/>
          </p:cNvSpPr>
          <p:nvPr>
            <p:ph type="body" sz="quarter" idx="10"/>
          </p:nvPr>
        </p:nvSpPr>
        <p:spPr>
          <a:xfrm>
            <a:off x="163287" y="1235075"/>
            <a:ext cx="12028714" cy="4479925"/>
          </a:xfrm>
        </p:spPr>
        <p:txBody>
          <a:bodyPr/>
          <a:lstStyle/>
          <a:p>
            <a:r>
              <a:rPr lang="en-US" dirty="0"/>
              <a:t>&lt;p&gt;Score: {{score | percent}}&lt;/p&gt;</a:t>
            </a:r>
          </a:p>
          <a:p>
            <a:endParaRPr lang="en-US" dirty="0"/>
          </a:p>
          <a:p>
            <a:r>
              <a:rPr lang="en-US" dirty="0"/>
              <a:t>{{ </a:t>
            </a:r>
            <a:r>
              <a:rPr lang="en-US" dirty="0" err="1"/>
              <a:t>startDate</a:t>
            </a:r>
            <a:r>
              <a:rPr lang="en-US" dirty="0"/>
              <a:t> | date:'</a:t>
            </a:r>
            <a:r>
              <a:rPr lang="en-US" dirty="0" err="1"/>
              <a:t>shortDate</a:t>
            </a:r>
            <a:r>
              <a:rPr lang="en-US" dirty="0"/>
              <a:t>' }}</a:t>
            </a:r>
          </a:p>
          <a:p>
            <a:endParaRPr lang="en-US" dirty="0"/>
          </a:p>
          <a:p>
            <a:r>
              <a:rPr lang="en-US" dirty="0"/>
              <a:t>&lt;pre&gt;{{model | </a:t>
            </a:r>
            <a:r>
              <a:rPr lang="en-US" dirty="0" err="1"/>
              <a:t>json</a:t>
            </a:r>
            <a:r>
              <a:rPr lang="en-US" dirty="0"/>
              <a:t>}}&lt;/pre&gt;</a:t>
            </a:r>
          </a:p>
          <a:p>
            <a:endParaRPr lang="en-US" dirty="0"/>
          </a:p>
          <a:p>
            <a:r>
              <a:rPr lang="en-US" dirty="0"/>
              <a:t>{{ total | currency:'USD':true:'1.2-2' }}</a:t>
            </a:r>
          </a:p>
          <a:p>
            <a:endParaRPr lang="en-US" dirty="0"/>
          </a:p>
        </p:txBody>
      </p:sp>
      <p:sp>
        <p:nvSpPr>
          <p:cNvPr id="8" name="Rectangle 7"/>
          <p:cNvSpPr/>
          <p:nvPr/>
        </p:nvSpPr>
        <p:spPr>
          <a:xfrm>
            <a:off x="335280" y="5715000"/>
            <a:ext cx="9203097" cy="584775"/>
          </a:xfrm>
          <a:prstGeom prst="rect">
            <a:avLst/>
          </a:prstGeom>
          <a:solidFill>
            <a:srgbClr val="FFFF00"/>
          </a:solidFill>
        </p:spPr>
        <p:txBody>
          <a:bodyPr wrap="none">
            <a:spAutoFit/>
          </a:bodyPr>
          <a:lstStyle/>
          <a:p>
            <a:r>
              <a:rPr lang="en-US" sz="3200" dirty="0"/>
              <a:t>https://angular.io/docs/ts/latest/api/#!?apiFilter=pipe</a:t>
            </a:r>
          </a:p>
        </p:txBody>
      </p:sp>
    </p:spTree>
    <p:extLst>
      <p:ext uri="{BB962C8B-B14F-4D97-AF65-F5344CB8AC3E}">
        <p14:creationId xmlns:p14="http://schemas.microsoft.com/office/powerpoint/2010/main" val="10363346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Pipe</a:t>
            </a:r>
          </a:p>
        </p:txBody>
      </p:sp>
      <p:sp>
        <p:nvSpPr>
          <p:cNvPr id="3" name="Text Placeholder 2"/>
          <p:cNvSpPr>
            <a:spLocks noGrp="1"/>
          </p:cNvSpPr>
          <p:nvPr>
            <p:ph type="body" sz="quarter" idx="10"/>
          </p:nvPr>
        </p:nvSpPr>
        <p:spPr>
          <a:xfrm>
            <a:off x="163287" y="1235075"/>
            <a:ext cx="7527470" cy="5443311"/>
          </a:xfrm>
        </p:spPr>
        <p:txBody>
          <a:bodyPr/>
          <a:lstStyle/>
          <a:p>
            <a:r>
              <a:rPr lang="en-US" sz="2000" dirty="0">
                <a:solidFill>
                  <a:srgbClr val="0000FF"/>
                </a:solidFill>
                <a:highlight>
                  <a:srgbClr val="FFFFFF"/>
                </a:highlight>
              </a:rPr>
              <a:t>import</a:t>
            </a:r>
            <a:r>
              <a:rPr lang="en-US" sz="1050" dirty="0">
                <a:solidFill>
                  <a:srgbClr val="000000"/>
                </a:solidFill>
                <a:highlight>
                  <a:srgbClr val="FFFFFF"/>
                </a:highlight>
              </a:rPr>
              <a:t> </a:t>
            </a:r>
            <a:r>
              <a:rPr lang="en-US" sz="2000" dirty="0">
                <a:solidFill>
                  <a:srgbClr val="000000"/>
                </a:solidFill>
                <a:highlight>
                  <a:srgbClr val="FFFFFF"/>
                </a:highlight>
              </a:rPr>
              <a:t>{</a:t>
            </a:r>
            <a:r>
              <a:rPr lang="en-US" sz="1050" dirty="0">
                <a:solidFill>
                  <a:srgbClr val="000000"/>
                </a:solidFill>
                <a:highlight>
                  <a:srgbClr val="FFFFFF"/>
                </a:highlight>
              </a:rPr>
              <a:t> </a:t>
            </a:r>
            <a:r>
              <a:rPr lang="en-US" sz="2000" dirty="0">
                <a:solidFill>
                  <a:srgbClr val="000000"/>
                </a:solidFill>
                <a:highlight>
                  <a:srgbClr val="FFFFFF"/>
                </a:highlight>
              </a:rPr>
              <a:t>Pipe,</a:t>
            </a:r>
            <a:r>
              <a:rPr lang="en-US" sz="1050" dirty="0">
                <a:solidFill>
                  <a:srgbClr val="000000"/>
                </a:solidFill>
                <a:highlight>
                  <a:srgbClr val="FFFFFF"/>
                </a:highlight>
              </a:rPr>
              <a:t> </a:t>
            </a:r>
            <a:r>
              <a:rPr lang="en-US" sz="2000" dirty="0" err="1">
                <a:solidFill>
                  <a:srgbClr val="000000"/>
                </a:solidFill>
                <a:highlight>
                  <a:srgbClr val="FFFFFF"/>
                </a:highlight>
              </a:rPr>
              <a:t>PipeTransform</a:t>
            </a:r>
            <a:r>
              <a:rPr lang="en-US" sz="1050" dirty="0">
                <a:solidFill>
                  <a:srgbClr val="000000"/>
                </a:solidFill>
                <a:highlight>
                  <a:srgbClr val="FFFFFF"/>
                </a:highlight>
              </a:rPr>
              <a:t> </a:t>
            </a:r>
            <a:r>
              <a:rPr lang="en-US" sz="2000" dirty="0">
                <a:solidFill>
                  <a:srgbClr val="000000"/>
                </a:solidFill>
                <a:highlight>
                  <a:srgbClr val="FFFFFF"/>
                </a:highlight>
              </a:rPr>
              <a:t>}</a:t>
            </a:r>
            <a:r>
              <a:rPr lang="en-US" sz="1050" dirty="0">
                <a:solidFill>
                  <a:srgbClr val="000000"/>
                </a:solidFill>
                <a:highlight>
                  <a:srgbClr val="FFFFFF"/>
                </a:highlight>
              </a:rPr>
              <a:t> </a:t>
            </a:r>
            <a:r>
              <a:rPr lang="en-US" sz="2000" dirty="0">
                <a:solidFill>
                  <a:srgbClr val="0000FF"/>
                </a:solidFill>
                <a:highlight>
                  <a:srgbClr val="FFFFFF"/>
                </a:highlight>
              </a:rPr>
              <a:t>from</a:t>
            </a:r>
            <a:r>
              <a:rPr lang="en-US" sz="1050" dirty="0">
                <a:solidFill>
                  <a:srgbClr val="000000"/>
                </a:solidFill>
                <a:highlight>
                  <a:srgbClr val="FFFFFF"/>
                </a:highlight>
              </a:rPr>
              <a:t> </a:t>
            </a:r>
            <a:r>
              <a:rPr lang="en-US" sz="2000" dirty="0">
                <a:solidFill>
                  <a:srgbClr val="A31515"/>
                </a:solidFill>
                <a:highlight>
                  <a:srgbClr val="FFFFFF"/>
                </a:highlight>
              </a:rPr>
              <a:t>'@angular/core'</a:t>
            </a:r>
            <a:r>
              <a:rPr lang="en-US" sz="2000" dirty="0">
                <a:solidFill>
                  <a:srgbClr val="000000"/>
                </a:solidFill>
                <a:highlight>
                  <a:srgbClr val="FFFFFF"/>
                </a:highlight>
              </a:rPr>
              <a:t>;</a:t>
            </a:r>
            <a:endParaRPr lang="en-US" sz="1050" dirty="0">
              <a:solidFill>
                <a:srgbClr val="000000"/>
              </a:solidFill>
              <a:highlight>
                <a:srgbClr val="FFFFFF"/>
              </a:highlight>
            </a:endParaRPr>
          </a:p>
          <a:p>
            <a:endParaRPr lang="en-US" sz="1050" dirty="0">
              <a:solidFill>
                <a:srgbClr val="000000"/>
              </a:solidFill>
              <a:highlight>
                <a:srgbClr val="FFFFFF"/>
              </a:highlight>
            </a:endParaRPr>
          </a:p>
          <a:p>
            <a:r>
              <a:rPr lang="en-US" sz="2000" dirty="0">
                <a:solidFill>
                  <a:srgbClr val="000000"/>
                </a:solidFill>
                <a:highlight>
                  <a:srgbClr val="FFFFFF"/>
                </a:highlight>
              </a:rPr>
              <a:t>@Pipe({</a:t>
            </a:r>
            <a:r>
              <a:rPr lang="en-US" sz="1050" dirty="0">
                <a:solidFill>
                  <a:srgbClr val="000000"/>
                </a:solidFill>
                <a:highlight>
                  <a:srgbClr val="FFFFFF"/>
                </a:highlight>
              </a:rPr>
              <a:t> </a:t>
            </a:r>
            <a:r>
              <a:rPr lang="en-US" sz="2000" dirty="0">
                <a:solidFill>
                  <a:srgbClr val="000000"/>
                </a:solidFill>
                <a:highlight>
                  <a:srgbClr val="FFFFFF"/>
                </a:highlight>
              </a:rPr>
              <a:t>name:</a:t>
            </a:r>
            <a:r>
              <a:rPr lang="en-US" sz="1050" dirty="0">
                <a:solidFill>
                  <a:srgbClr val="000000"/>
                </a:solidFill>
                <a:highlight>
                  <a:srgbClr val="FFFFFF"/>
                </a:highlight>
              </a:rPr>
              <a:t> </a:t>
            </a:r>
            <a:r>
              <a:rPr lang="en-US" sz="2000" dirty="0">
                <a:solidFill>
                  <a:srgbClr val="A31515"/>
                </a:solidFill>
                <a:highlight>
                  <a:srgbClr val="FFFFFF"/>
                </a:highlight>
              </a:rPr>
              <a:t>'</a:t>
            </a:r>
            <a:r>
              <a:rPr lang="en-US" sz="2000" dirty="0" err="1">
                <a:solidFill>
                  <a:srgbClr val="A31515"/>
                </a:solidFill>
                <a:highlight>
                  <a:srgbClr val="FFFFFF"/>
                </a:highlight>
              </a:rPr>
              <a:t>colorRange</a:t>
            </a:r>
            <a:r>
              <a:rPr lang="en-US" sz="2000" dirty="0">
                <a:solidFill>
                  <a:srgbClr val="A31515"/>
                </a:solidFill>
                <a:highlight>
                  <a:srgbClr val="FFFFFF"/>
                </a:highlight>
              </a:rPr>
              <a:t>'</a:t>
            </a:r>
            <a:r>
              <a:rPr lang="en-US" sz="1050" dirty="0">
                <a:solidFill>
                  <a:srgbClr val="000000"/>
                </a:solidFill>
                <a:highlight>
                  <a:srgbClr val="FFFFFF"/>
                </a:highlight>
              </a:rPr>
              <a:t> </a:t>
            </a:r>
            <a:r>
              <a:rPr lang="en-US" sz="2000" dirty="0">
                <a:solidFill>
                  <a:srgbClr val="000000"/>
                </a:solidFill>
                <a:highlight>
                  <a:srgbClr val="FFFFFF"/>
                </a:highlight>
              </a:rPr>
              <a:t>})</a:t>
            </a:r>
            <a:endParaRPr lang="en-US" sz="1050" dirty="0">
              <a:solidFill>
                <a:srgbClr val="000000"/>
              </a:solidFill>
              <a:highlight>
                <a:srgbClr val="FFFFFF"/>
              </a:highlight>
            </a:endParaRPr>
          </a:p>
          <a:p>
            <a:r>
              <a:rPr lang="en-US" sz="2000" dirty="0">
                <a:solidFill>
                  <a:srgbClr val="0000FF"/>
                </a:solidFill>
                <a:highlight>
                  <a:srgbClr val="FFFFFF"/>
                </a:highlight>
              </a:rPr>
              <a:t>export</a:t>
            </a:r>
            <a:r>
              <a:rPr lang="en-US" sz="1050" dirty="0">
                <a:solidFill>
                  <a:srgbClr val="000000"/>
                </a:solidFill>
                <a:highlight>
                  <a:srgbClr val="FFFFFF"/>
                </a:highlight>
              </a:rPr>
              <a:t> </a:t>
            </a:r>
            <a:r>
              <a:rPr lang="en-US" sz="2000" dirty="0">
                <a:solidFill>
                  <a:srgbClr val="0000FF"/>
                </a:solidFill>
                <a:highlight>
                  <a:srgbClr val="FFFFFF"/>
                </a:highlight>
              </a:rPr>
              <a:t>class</a:t>
            </a:r>
            <a:r>
              <a:rPr lang="en-US" sz="1050" dirty="0">
                <a:solidFill>
                  <a:srgbClr val="000000"/>
                </a:solidFill>
                <a:highlight>
                  <a:srgbClr val="FFFFFF"/>
                </a:highlight>
              </a:rPr>
              <a:t> </a:t>
            </a:r>
            <a:r>
              <a:rPr lang="en-US" sz="2000" dirty="0" err="1">
                <a:solidFill>
                  <a:srgbClr val="000000"/>
                </a:solidFill>
                <a:highlight>
                  <a:srgbClr val="FFFFFF"/>
                </a:highlight>
              </a:rPr>
              <a:t>ColorRangePipe</a:t>
            </a:r>
            <a:r>
              <a:rPr lang="en-US" sz="1050" dirty="0">
                <a:solidFill>
                  <a:srgbClr val="000000"/>
                </a:solidFill>
                <a:highlight>
                  <a:srgbClr val="FFFFFF"/>
                </a:highlight>
              </a:rPr>
              <a:t> </a:t>
            </a:r>
            <a:r>
              <a:rPr lang="en-US" sz="2000" dirty="0">
                <a:solidFill>
                  <a:srgbClr val="0000FF"/>
                </a:solidFill>
                <a:highlight>
                  <a:srgbClr val="FFFFFF"/>
                </a:highlight>
              </a:rPr>
              <a:t>implements</a:t>
            </a:r>
            <a:r>
              <a:rPr lang="en-US" sz="1050" dirty="0">
                <a:solidFill>
                  <a:srgbClr val="000000"/>
                </a:solidFill>
                <a:highlight>
                  <a:srgbClr val="FFFFFF"/>
                </a:highlight>
              </a:rPr>
              <a:t> </a:t>
            </a:r>
            <a:r>
              <a:rPr lang="en-US" sz="2000" dirty="0" err="1">
                <a:solidFill>
                  <a:srgbClr val="000000"/>
                </a:solidFill>
                <a:highlight>
                  <a:srgbClr val="FFFFFF"/>
                </a:highlight>
              </a:rPr>
              <a:t>PipeTransform</a:t>
            </a:r>
            <a:r>
              <a:rPr lang="en-US" sz="1050" dirty="0">
                <a:solidFill>
                  <a:srgbClr val="000000"/>
                </a:solidFill>
                <a:highlight>
                  <a:srgbClr val="FFFFFF"/>
                </a:highlight>
              </a:rPr>
              <a:t> </a:t>
            </a:r>
            <a:r>
              <a:rPr lang="en-US" sz="2000" dirty="0">
                <a:solidFill>
                  <a:srgbClr val="000000"/>
                </a:solidFill>
                <a:highlight>
                  <a:srgbClr val="FFFFFF"/>
                </a:highlight>
              </a:rPr>
              <a:t>{</a:t>
            </a:r>
            <a:endParaRPr lang="en-US" sz="1050" dirty="0">
              <a:solidFill>
                <a:srgbClr val="000000"/>
              </a:solidFill>
              <a:highlight>
                <a:srgbClr val="FFFFFF"/>
              </a:highlight>
            </a:endParaRPr>
          </a:p>
          <a:p>
            <a:r>
              <a:rPr lang="en-US" sz="1050" dirty="0">
                <a:solidFill>
                  <a:srgbClr val="000000"/>
                </a:solidFill>
                <a:highlight>
                  <a:srgbClr val="FFFFFF"/>
                </a:highlight>
              </a:rPr>
              <a:t>    </a:t>
            </a:r>
            <a:r>
              <a:rPr lang="en-US" sz="2000" dirty="0">
                <a:solidFill>
                  <a:srgbClr val="000000"/>
                </a:solidFill>
                <a:highlight>
                  <a:srgbClr val="FFFFFF"/>
                </a:highlight>
              </a:rPr>
              <a:t>transform(value:</a:t>
            </a:r>
            <a:r>
              <a:rPr lang="en-US" sz="1050" dirty="0">
                <a:solidFill>
                  <a:srgbClr val="000000"/>
                </a:solidFill>
                <a:highlight>
                  <a:srgbClr val="FFFFFF"/>
                </a:highlight>
              </a:rPr>
              <a:t> </a:t>
            </a:r>
            <a:r>
              <a:rPr lang="en-US" sz="2000" dirty="0">
                <a:solidFill>
                  <a:srgbClr val="0000FF"/>
                </a:solidFill>
                <a:highlight>
                  <a:srgbClr val="FFFFFF"/>
                </a:highlight>
              </a:rPr>
              <a:t>number</a:t>
            </a:r>
            <a:r>
              <a:rPr lang="en-US" sz="2000" dirty="0">
                <a:solidFill>
                  <a:srgbClr val="000000"/>
                </a:solidFill>
                <a:highlight>
                  <a:srgbClr val="FFFFFF"/>
                </a:highlight>
              </a:rPr>
              <a:t>):</a:t>
            </a:r>
            <a:r>
              <a:rPr lang="en-US" sz="1050" dirty="0">
                <a:solidFill>
                  <a:srgbClr val="000000"/>
                </a:solidFill>
                <a:highlight>
                  <a:srgbClr val="FFFFFF"/>
                </a:highlight>
              </a:rPr>
              <a:t> </a:t>
            </a:r>
            <a:r>
              <a:rPr lang="en-US" sz="2000" dirty="0">
                <a:solidFill>
                  <a:srgbClr val="0000FF"/>
                </a:solidFill>
                <a:highlight>
                  <a:srgbClr val="FFFFFF"/>
                </a:highlight>
              </a:rPr>
              <a:t>string</a:t>
            </a:r>
            <a:r>
              <a:rPr lang="en-US" sz="1050" dirty="0">
                <a:solidFill>
                  <a:srgbClr val="000000"/>
                </a:solidFill>
                <a:highlight>
                  <a:srgbClr val="FFFFFF"/>
                </a:highlight>
              </a:rPr>
              <a:t> </a:t>
            </a:r>
            <a:r>
              <a:rPr lang="en-US" sz="2000" dirty="0">
                <a:solidFill>
                  <a:srgbClr val="000000"/>
                </a:solidFill>
                <a:highlight>
                  <a:srgbClr val="FFFFFF"/>
                </a:highlight>
              </a:rPr>
              <a:t>{</a:t>
            </a:r>
            <a:endParaRPr lang="en-US" sz="1050" dirty="0">
              <a:solidFill>
                <a:srgbClr val="000000"/>
              </a:solidFill>
              <a:highlight>
                <a:srgbClr val="FFFFFF"/>
              </a:highlight>
            </a:endParaRPr>
          </a:p>
          <a:p>
            <a:r>
              <a:rPr lang="en-US" sz="1050" dirty="0">
                <a:solidFill>
                  <a:srgbClr val="000000"/>
                </a:solidFill>
                <a:highlight>
                  <a:srgbClr val="FFFFFF"/>
                </a:highlight>
              </a:rPr>
              <a:t>        </a:t>
            </a:r>
            <a:r>
              <a:rPr lang="en-US" sz="2000" dirty="0">
                <a:solidFill>
                  <a:srgbClr val="0000FF"/>
                </a:solidFill>
                <a:highlight>
                  <a:srgbClr val="FFFFFF"/>
                </a:highlight>
              </a:rPr>
              <a:t>if</a:t>
            </a:r>
            <a:r>
              <a:rPr lang="en-US" sz="1050" dirty="0">
                <a:solidFill>
                  <a:srgbClr val="000000"/>
                </a:solidFill>
                <a:highlight>
                  <a:srgbClr val="FFFFFF"/>
                </a:highlight>
              </a:rPr>
              <a:t> </a:t>
            </a:r>
            <a:r>
              <a:rPr lang="en-US" sz="2000" dirty="0">
                <a:solidFill>
                  <a:srgbClr val="000000"/>
                </a:solidFill>
                <a:highlight>
                  <a:srgbClr val="FFFFFF"/>
                </a:highlight>
              </a:rPr>
              <a:t>(value</a:t>
            </a:r>
            <a:r>
              <a:rPr lang="en-US" sz="1050" dirty="0">
                <a:solidFill>
                  <a:srgbClr val="000000"/>
                </a:solidFill>
                <a:highlight>
                  <a:srgbClr val="FFFFFF"/>
                </a:highlight>
              </a:rPr>
              <a:t> </a:t>
            </a:r>
            <a:r>
              <a:rPr lang="en-US" sz="2000" dirty="0">
                <a:solidFill>
                  <a:srgbClr val="000000"/>
                </a:solidFill>
                <a:highlight>
                  <a:srgbClr val="FFFFFF"/>
                </a:highlight>
              </a:rPr>
              <a:t>&lt;=</a:t>
            </a:r>
            <a:r>
              <a:rPr lang="en-US" sz="1050" dirty="0">
                <a:solidFill>
                  <a:srgbClr val="000000"/>
                </a:solidFill>
                <a:highlight>
                  <a:srgbClr val="FFFFFF"/>
                </a:highlight>
              </a:rPr>
              <a:t> </a:t>
            </a:r>
            <a:r>
              <a:rPr lang="en-US" sz="2000" dirty="0">
                <a:solidFill>
                  <a:srgbClr val="000000"/>
                </a:solidFill>
                <a:highlight>
                  <a:srgbClr val="FFFFFF"/>
                </a:highlight>
              </a:rPr>
              <a:t>25)</a:t>
            </a:r>
            <a:r>
              <a:rPr lang="en-US" sz="1050" dirty="0">
                <a:solidFill>
                  <a:srgbClr val="000000"/>
                </a:solidFill>
                <a:highlight>
                  <a:srgbClr val="FFFFFF"/>
                </a:highlight>
              </a:rPr>
              <a:t> </a:t>
            </a:r>
            <a:r>
              <a:rPr lang="en-US" sz="2000" dirty="0">
                <a:solidFill>
                  <a:srgbClr val="000000"/>
                </a:solidFill>
                <a:highlight>
                  <a:srgbClr val="FFFFFF"/>
                </a:highlight>
              </a:rPr>
              <a:t>{</a:t>
            </a:r>
            <a:endParaRPr lang="en-US" sz="1050" dirty="0">
              <a:solidFill>
                <a:srgbClr val="000000"/>
              </a:solidFill>
              <a:highlight>
                <a:srgbClr val="FFFFFF"/>
              </a:highlight>
            </a:endParaRPr>
          </a:p>
          <a:p>
            <a:r>
              <a:rPr lang="en-US" sz="1050" dirty="0">
                <a:solidFill>
                  <a:srgbClr val="000000"/>
                </a:solidFill>
                <a:highlight>
                  <a:srgbClr val="FFFFFF"/>
                </a:highlight>
              </a:rPr>
              <a:t>            </a:t>
            </a:r>
            <a:r>
              <a:rPr lang="en-US" sz="2000" dirty="0">
                <a:solidFill>
                  <a:srgbClr val="0000FF"/>
                </a:solidFill>
                <a:highlight>
                  <a:srgbClr val="FFFFFF"/>
                </a:highlight>
              </a:rPr>
              <a:t>return</a:t>
            </a:r>
            <a:r>
              <a:rPr lang="en-US" sz="1050" dirty="0">
                <a:solidFill>
                  <a:srgbClr val="000000"/>
                </a:solidFill>
                <a:highlight>
                  <a:srgbClr val="FFFFFF"/>
                </a:highlight>
              </a:rPr>
              <a:t> </a:t>
            </a:r>
            <a:r>
              <a:rPr lang="en-US" sz="2000" dirty="0">
                <a:solidFill>
                  <a:srgbClr val="A31515"/>
                </a:solidFill>
                <a:highlight>
                  <a:srgbClr val="FFFFFF"/>
                </a:highlight>
              </a:rPr>
              <a:t>'red'</a:t>
            </a:r>
            <a:r>
              <a:rPr lang="en-US" sz="2000" dirty="0">
                <a:solidFill>
                  <a:srgbClr val="000000"/>
                </a:solidFill>
                <a:highlight>
                  <a:srgbClr val="FFFFFF"/>
                </a:highlight>
              </a:rPr>
              <a:t>;</a:t>
            </a:r>
            <a:endParaRPr lang="en-US" sz="1050" dirty="0">
              <a:solidFill>
                <a:srgbClr val="000000"/>
              </a:solidFill>
              <a:highlight>
                <a:srgbClr val="FFFFFF"/>
              </a:highlight>
            </a:endParaRPr>
          </a:p>
          <a:p>
            <a:r>
              <a:rPr lang="en-US" sz="1050" dirty="0">
                <a:solidFill>
                  <a:srgbClr val="000000"/>
                </a:solidFill>
                <a:highlight>
                  <a:srgbClr val="FFFFFF"/>
                </a:highlight>
              </a:rPr>
              <a:t>        </a:t>
            </a:r>
            <a:r>
              <a:rPr lang="en-US" sz="2000" dirty="0">
                <a:solidFill>
                  <a:srgbClr val="000000"/>
                </a:solidFill>
                <a:highlight>
                  <a:srgbClr val="FFFFFF"/>
                </a:highlight>
              </a:rPr>
              <a:t>}</a:t>
            </a:r>
            <a:endParaRPr lang="en-US" sz="1050" dirty="0">
              <a:solidFill>
                <a:srgbClr val="000000"/>
              </a:solidFill>
              <a:highlight>
                <a:srgbClr val="FFFFFF"/>
              </a:highlight>
            </a:endParaRPr>
          </a:p>
          <a:p>
            <a:r>
              <a:rPr lang="en-US" sz="1050" dirty="0">
                <a:solidFill>
                  <a:srgbClr val="000000"/>
                </a:solidFill>
                <a:highlight>
                  <a:srgbClr val="FFFFFF"/>
                </a:highlight>
              </a:rPr>
              <a:t>        </a:t>
            </a:r>
            <a:r>
              <a:rPr lang="en-US" sz="2000" dirty="0">
                <a:solidFill>
                  <a:srgbClr val="0000FF"/>
                </a:solidFill>
                <a:highlight>
                  <a:srgbClr val="FFFFFF"/>
                </a:highlight>
              </a:rPr>
              <a:t>if</a:t>
            </a:r>
            <a:r>
              <a:rPr lang="en-US" sz="1050" dirty="0">
                <a:solidFill>
                  <a:srgbClr val="000000"/>
                </a:solidFill>
                <a:highlight>
                  <a:srgbClr val="FFFFFF"/>
                </a:highlight>
              </a:rPr>
              <a:t> </a:t>
            </a:r>
            <a:r>
              <a:rPr lang="en-US" sz="2000" dirty="0">
                <a:solidFill>
                  <a:srgbClr val="000000"/>
                </a:solidFill>
                <a:highlight>
                  <a:srgbClr val="FFFFFF"/>
                </a:highlight>
              </a:rPr>
              <a:t>(value</a:t>
            </a:r>
            <a:r>
              <a:rPr lang="en-US" sz="1050" dirty="0">
                <a:solidFill>
                  <a:srgbClr val="000000"/>
                </a:solidFill>
                <a:highlight>
                  <a:srgbClr val="FFFFFF"/>
                </a:highlight>
              </a:rPr>
              <a:t> </a:t>
            </a:r>
            <a:r>
              <a:rPr lang="en-US" sz="2000" dirty="0">
                <a:solidFill>
                  <a:srgbClr val="000000"/>
                </a:solidFill>
                <a:highlight>
                  <a:srgbClr val="FFFFFF"/>
                </a:highlight>
              </a:rPr>
              <a:t>&lt;=</a:t>
            </a:r>
            <a:r>
              <a:rPr lang="en-US" sz="1050" dirty="0">
                <a:solidFill>
                  <a:srgbClr val="000000"/>
                </a:solidFill>
                <a:highlight>
                  <a:srgbClr val="FFFFFF"/>
                </a:highlight>
              </a:rPr>
              <a:t> </a:t>
            </a:r>
            <a:r>
              <a:rPr lang="en-US" sz="2000" dirty="0">
                <a:solidFill>
                  <a:srgbClr val="000000"/>
                </a:solidFill>
                <a:highlight>
                  <a:srgbClr val="FFFFFF"/>
                </a:highlight>
              </a:rPr>
              <a:t>75)</a:t>
            </a:r>
            <a:r>
              <a:rPr lang="en-US" sz="1050" dirty="0">
                <a:solidFill>
                  <a:srgbClr val="000000"/>
                </a:solidFill>
                <a:highlight>
                  <a:srgbClr val="FFFFFF"/>
                </a:highlight>
              </a:rPr>
              <a:t> </a:t>
            </a:r>
            <a:r>
              <a:rPr lang="en-US" sz="2000" dirty="0">
                <a:solidFill>
                  <a:srgbClr val="000000"/>
                </a:solidFill>
                <a:highlight>
                  <a:srgbClr val="FFFFFF"/>
                </a:highlight>
              </a:rPr>
              <a:t>{</a:t>
            </a:r>
            <a:endParaRPr lang="en-US" sz="1050" dirty="0">
              <a:solidFill>
                <a:srgbClr val="000000"/>
              </a:solidFill>
              <a:highlight>
                <a:srgbClr val="FFFFFF"/>
              </a:highlight>
            </a:endParaRPr>
          </a:p>
          <a:p>
            <a:r>
              <a:rPr lang="en-US" sz="1050" dirty="0">
                <a:solidFill>
                  <a:srgbClr val="000000"/>
                </a:solidFill>
                <a:highlight>
                  <a:srgbClr val="FFFFFF"/>
                </a:highlight>
              </a:rPr>
              <a:t>            </a:t>
            </a:r>
            <a:r>
              <a:rPr lang="en-US" sz="2000" dirty="0">
                <a:solidFill>
                  <a:srgbClr val="0000FF"/>
                </a:solidFill>
                <a:highlight>
                  <a:srgbClr val="FFFFFF"/>
                </a:highlight>
              </a:rPr>
              <a:t>return</a:t>
            </a:r>
            <a:r>
              <a:rPr lang="en-US" sz="1050" dirty="0">
                <a:solidFill>
                  <a:srgbClr val="000000"/>
                </a:solidFill>
                <a:highlight>
                  <a:srgbClr val="FFFFFF"/>
                </a:highlight>
              </a:rPr>
              <a:t> </a:t>
            </a:r>
            <a:r>
              <a:rPr lang="en-US" sz="2000" dirty="0">
                <a:solidFill>
                  <a:srgbClr val="A31515"/>
                </a:solidFill>
                <a:highlight>
                  <a:srgbClr val="FFFFFF"/>
                </a:highlight>
              </a:rPr>
              <a:t>'yellow'</a:t>
            </a:r>
            <a:r>
              <a:rPr lang="en-US" sz="2000" dirty="0">
                <a:solidFill>
                  <a:srgbClr val="000000"/>
                </a:solidFill>
                <a:highlight>
                  <a:srgbClr val="FFFFFF"/>
                </a:highlight>
              </a:rPr>
              <a:t>;</a:t>
            </a:r>
            <a:endParaRPr lang="en-US" sz="1050" dirty="0">
              <a:solidFill>
                <a:srgbClr val="000000"/>
              </a:solidFill>
              <a:highlight>
                <a:srgbClr val="FFFFFF"/>
              </a:highlight>
            </a:endParaRPr>
          </a:p>
          <a:p>
            <a:r>
              <a:rPr lang="en-US" sz="1050" dirty="0">
                <a:solidFill>
                  <a:srgbClr val="000000"/>
                </a:solidFill>
                <a:highlight>
                  <a:srgbClr val="FFFFFF"/>
                </a:highlight>
              </a:rPr>
              <a:t>        </a:t>
            </a:r>
            <a:r>
              <a:rPr lang="en-US" sz="2000" dirty="0">
                <a:solidFill>
                  <a:srgbClr val="000000"/>
                </a:solidFill>
                <a:highlight>
                  <a:srgbClr val="FFFFFF"/>
                </a:highlight>
              </a:rPr>
              <a:t>}</a:t>
            </a:r>
            <a:endParaRPr lang="en-US" sz="1050" dirty="0">
              <a:solidFill>
                <a:srgbClr val="000000"/>
              </a:solidFill>
              <a:highlight>
                <a:srgbClr val="FFFFFF"/>
              </a:highlight>
            </a:endParaRPr>
          </a:p>
          <a:p>
            <a:r>
              <a:rPr lang="en-US" sz="1050" dirty="0">
                <a:solidFill>
                  <a:srgbClr val="000000"/>
                </a:solidFill>
                <a:highlight>
                  <a:srgbClr val="FFFFFF"/>
                </a:highlight>
              </a:rPr>
              <a:t>        </a:t>
            </a:r>
            <a:r>
              <a:rPr lang="en-US" sz="2000" dirty="0">
                <a:solidFill>
                  <a:srgbClr val="0000FF"/>
                </a:solidFill>
                <a:highlight>
                  <a:srgbClr val="FFFFFF"/>
                </a:highlight>
              </a:rPr>
              <a:t>return</a:t>
            </a:r>
            <a:r>
              <a:rPr lang="en-US" sz="1050" dirty="0">
                <a:solidFill>
                  <a:srgbClr val="000000"/>
                </a:solidFill>
                <a:highlight>
                  <a:srgbClr val="FFFFFF"/>
                </a:highlight>
              </a:rPr>
              <a:t> </a:t>
            </a:r>
            <a:r>
              <a:rPr lang="en-US" sz="2000" dirty="0">
                <a:solidFill>
                  <a:srgbClr val="A31515"/>
                </a:solidFill>
                <a:highlight>
                  <a:srgbClr val="FFFFFF"/>
                </a:highlight>
              </a:rPr>
              <a:t>'green'</a:t>
            </a:r>
            <a:r>
              <a:rPr lang="en-US" sz="2000" dirty="0">
                <a:solidFill>
                  <a:srgbClr val="000000"/>
                </a:solidFill>
                <a:highlight>
                  <a:srgbClr val="FFFFFF"/>
                </a:highlight>
              </a:rPr>
              <a:t>;</a:t>
            </a:r>
            <a:endParaRPr lang="en-US" sz="1050" dirty="0">
              <a:solidFill>
                <a:srgbClr val="000000"/>
              </a:solidFill>
              <a:highlight>
                <a:srgbClr val="FFFFFF"/>
              </a:highlight>
            </a:endParaRPr>
          </a:p>
          <a:p>
            <a:r>
              <a:rPr lang="en-US" sz="1050" dirty="0">
                <a:solidFill>
                  <a:srgbClr val="000000"/>
                </a:solidFill>
                <a:highlight>
                  <a:srgbClr val="FFFFFF"/>
                </a:highlight>
              </a:rPr>
              <a:t>    </a:t>
            </a:r>
            <a:r>
              <a:rPr lang="en-US" sz="2000" dirty="0">
                <a:solidFill>
                  <a:srgbClr val="000000"/>
                </a:solidFill>
                <a:highlight>
                  <a:srgbClr val="FFFFFF"/>
                </a:highlight>
              </a:rPr>
              <a:t>}</a:t>
            </a:r>
            <a:endParaRPr lang="en-US" sz="1050" dirty="0">
              <a:solidFill>
                <a:srgbClr val="000000"/>
              </a:solidFill>
              <a:highlight>
                <a:srgbClr val="FFFFFF"/>
              </a:highlight>
            </a:endParaRPr>
          </a:p>
          <a:p>
            <a:r>
              <a:rPr lang="en-US" sz="2000" dirty="0">
                <a:solidFill>
                  <a:srgbClr val="000000"/>
                </a:solidFill>
                <a:highlight>
                  <a:srgbClr val="FFFFFF"/>
                </a:highlight>
              </a:rPr>
              <a:t>}</a:t>
            </a:r>
            <a:endParaRPr lang="en-US" sz="2000" dirty="0"/>
          </a:p>
        </p:txBody>
      </p:sp>
      <p:sp>
        <p:nvSpPr>
          <p:cNvPr id="4" name="Rectangle 3"/>
          <p:cNvSpPr/>
          <p:nvPr/>
        </p:nvSpPr>
        <p:spPr>
          <a:xfrm>
            <a:off x="5425440" y="3520508"/>
            <a:ext cx="6431280" cy="1354217"/>
          </a:xfrm>
          <a:prstGeom prst="rect">
            <a:avLst/>
          </a:prstGeom>
          <a:ln w="28575">
            <a:solidFill>
              <a:schemeClr val="tx2">
                <a:lumMod val="75000"/>
                <a:lumOff val="25000"/>
              </a:schemeClr>
            </a:solidFill>
          </a:ln>
        </p:spPr>
        <p:txBody>
          <a:bodyPr wrap="square">
            <a:spAutoFit/>
          </a:bodyPr>
          <a:lstStyle/>
          <a:p>
            <a:endParaRPr lang="en-US" sz="1000"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@Component({</a:t>
            </a:r>
            <a:endParaRPr lang="en-US" sz="1000" dirty="0">
              <a:solidFill>
                <a:srgbClr val="000000"/>
              </a:solidFill>
              <a:highlight>
                <a:srgbClr val="FFFFFF"/>
              </a:highlight>
              <a:latin typeface="Consolas" panose="020B0609020204030204" pitchFamily="49" charset="0"/>
            </a:endParaRPr>
          </a:p>
          <a:p>
            <a:r>
              <a:rPr lang="en-US" sz="1000" dirty="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selector:</a:t>
            </a:r>
            <a:r>
              <a:rPr lang="en-US" sz="1000" dirty="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'my-component'</a:t>
            </a:r>
            <a:r>
              <a:rPr lang="en-US" dirty="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r>
              <a:rPr lang="en-US" sz="1000"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templateUrl</a:t>
            </a:r>
            <a:r>
              <a:rPr lang="en-US" dirty="0">
                <a:solidFill>
                  <a:srgbClr val="000000"/>
                </a:solidFill>
                <a:highlight>
                  <a:srgbClr val="FFFFFF"/>
                </a:highlight>
                <a:latin typeface="Consolas" panose="020B0609020204030204" pitchFamily="49" charset="0"/>
              </a:rPr>
              <a:t>:</a:t>
            </a:r>
            <a:r>
              <a:rPr lang="en-US" sz="1000" dirty="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'my.component.html'</a:t>
            </a:r>
            <a:endParaRPr lang="en-US" sz="1000"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a:t>
            </a:r>
            <a:endParaRPr lang="en-US" dirty="0"/>
          </a:p>
        </p:txBody>
      </p:sp>
    </p:spTree>
    <p:extLst>
      <p:ext uri="{BB962C8B-B14F-4D97-AF65-F5344CB8AC3E}">
        <p14:creationId xmlns:p14="http://schemas.microsoft.com/office/powerpoint/2010/main" val="1108960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519" y="163932"/>
            <a:ext cx="11653523" cy="1158793"/>
          </a:xfrm>
        </p:spPr>
        <p:txBody>
          <a:bodyPr/>
          <a:lstStyle/>
          <a:p>
            <a:r>
              <a:rPr lang="en-US" dirty="0"/>
              <a:t>Angular 1.5 - The Big Picture</a:t>
            </a:r>
          </a:p>
        </p:txBody>
      </p:sp>
      <p:sp>
        <p:nvSpPr>
          <p:cNvPr id="24" name="Rectangle 23"/>
          <p:cNvSpPr/>
          <p:nvPr/>
        </p:nvSpPr>
        <p:spPr>
          <a:xfrm>
            <a:off x="2334930" y="1762126"/>
            <a:ext cx="7292340" cy="4309110"/>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w="25400">
            <a:solidFill>
              <a:schemeClr val="lt1">
                <a:hueOff val="0"/>
                <a:satOff val="0"/>
                <a:lumOff val="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rgbClr val="000000"/>
                </a:solidFill>
              </a:rPr>
              <a:t>Module</a:t>
            </a:r>
            <a:endParaRPr lang="en-US" b="1" dirty="0">
              <a:solidFill>
                <a:srgbClr val="000000"/>
              </a:solidFill>
            </a:endParaRPr>
          </a:p>
        </p:txBody>
      </p:sp>
      <p:sp>
        <p:nvSpPr>
          <p:cNvPr id="25" name="Rectangle 24"/>
          <p:cNvSpPr/>
          <p:nvPr/>
        </p:nvSpPr>
        <p:spPr>
          <a:xfrm>
            <a:off x="2834640" y="3499719"/>
            <a:ext cx="1680210" cy="605790"/>
          </a:xfrm>
          <a:prstGeom prst="rect">
            <a:avLst/>
          </a:prstGeom>
          <a:solidFill>
            <a:schemeClr val="accent5">
              <a:lumMod val="50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26" name="Rectangle 25"/>
          <p:cNvSpPr/>
          <p:nvPr/>
        </p:nvSpPr>
        <p:spPr>
          <a:xfrm>
            <a:off x="3030982" y="5139450"/>
            <a:ext cx="1188720" cy="605790"/>
          </a:xfrm>
          <a:prstGeom prst="rect">
            <a:avLst/>
          </a:prstGeom>
          <a:solidFill>
            <a:schemeClr val="accent5">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directives</a:t>
            </a:r>
          </a:p>
        </p:txBody>
      </p:sp>
      <p:sp>
        <p:nvSpPr>
          <p:cNvPr id="27" name="Rectangle 26"/>
          <p:cNvSpPr/>
          <p:nvPr/>
        </p:nvSpPr>
        <p:spPr>
          <a:xfrm>
            <a:off x="7346801" y="3503134"/>
            <a:ext cx="1680210" cy="605790"/>
          </a:xfrm>
          <a:prstGeom prst="rect">
            <a:avLst/>
          </a:prstGeom>
          <a:solidFill>
            <a:schemeClr val="accent5">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component</a:t>
            </a:r>
          </a:p>
        </p:txBody>
      </p:sp>
      <p:sp>
        <p:nvSpPr>
          <p:cNvPr id="28" name="Rectangle 27"/>
          <p:cNvSpPr/>
          <p:nvPr/>
        </p:nvSpPr>
        <p:spPr>
          <a:xfrm>
            <a:off x="7608591" y="5139450"/>
            <a:ext cx="1188720" cy="605790"/>
          </a:xfrm>
          <a:prstGeom prst="rect">
            <a:avLst/>
          </a:prstGeom>
          <a:solidFill>
            <a:schemeClr val="accent5">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services</a:t>
            </a:r>
          </a:p>
        </p:txBody>
      </p:sp>
      <p:sp>
        <p:nvSpPr>
          <p:cNvPr id="29" name="Right Arrow 28"/>
          <p:cNvSpPr/>
          <p:nvPr/>
        </p:nvSpPr>
        <p:spPr>
          <a:xfrm rot="9635174">
            <a:off x="3296672" y="3072195"/>
            <a:ext cx="2222041" cy="249261"/>
          </a:xfrm>
          <a:prstGeom prst="rightArrow">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ight Arrow 29"/>
          <p:cNvSpPr/>
          <p:nvPr/>
        </p:nvSpPr>
        <p:spPr>
          <a:xfrm rot="1223454">
            <a:off x="6235781" y="3017323"/>
            <a:ext cx="2222041" cy="249261"/>
          </a:xfrm>
          <a:prstGeom prst="rightArrow">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5445301" y="2591037"/>
            <a:ext cx="982980" cy="605790"/>
          </a:xfrm>
          <a:prstGeom prst="rect">
            <a:avLst/>
          </a:prstGeom>
          <a:solidFill>
            <a:schemeClr val="accent6">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routes</a:t>
            </a:r>
          </a:p>
        </p:txBody>
      </p:sp>
      <p:sp>
        <p:nvSpPr>
          <p:cNvPr id="32" name="Left-Right Arrow 31"/>
          <p:cNvSpPr/>
          <p:nvPr/>
        </p:nvSpPr>
        <p:spPr>
          <a:xfrm>
            <a:off x="4514850" y="3699998"/>
            <a:ext cx="2831951" cy="270114"/>
          </a:xfrm>
          <a:prstGeom prst="leftRightArrow">
            <a:avLst/>
          </a:prstGeom>
          <a:solidFill>
            <a:schemeClr val="accent2">
              <a:lumMod val="50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p:nvSpPr>
        <p:spPr>
          <a:xfrm>
            <a:off x="5165015" y="3492340"/>
            <a:ext cx="1531620" cy="802005"/>
          </a:xfrm>
          <a:prstGeom prst="rect">
            <a:avLst/>
          </a:prstGeom>
          <a:solidFill>
            <a:schemeClr val="accent4">
              <a:lumMod val="50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Model</a:t>
            </a:r>
          </a:p>
        </p:txBody>
      </p:sp>
      <p:sp>
        <p:nvSpPr>
          <p:cNvPr id="34" name="Right Arrow 33"/>
          <p:cNvSpPr/>
          <p:nvPr/>
        </p:nvSpPr>
        <p:spPr>
          <a:xfrm rot="5400000">
            <a:off x="3108371" y="4497847"/>
            <a:ext cx="1033941" cy="249263"/>
          </a:xfrm>
          <a:prstGeom prst="rightArrow">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ight Arrow 34"/>
          <p:cNvSpPr/>
          <p:nvPr/>
        </p:nvSpPr>
        <p:spPr>
          <a:xfrm rot="5400000">
            <a:off x="7685980" y="4497848"/>
            <a:ext cx="1033941" cy="249262"/>
          </a:xfrm>
          <a:prstGeom prst="rightArrow">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ounded Rectangular Callout 35"/>
          <p:cNvSpPr/>
          <p:nvPr/>
        </p:nvSpPr>
        <p:spPr bwMode="auto">
          <a:xfrm>
            <a:off x="6058999" y="4514447"/>
            <a:ext cx="1436440" cy="445562"/>
          </a:xfrm>
          <a:prstGeom prst="wedgeRoundRectCallout">
            <a:avLst>
              <a:gd name="adj1" fmla="val 95125"/>
              <a:gd name="adj2" fmla="val -45700"/>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dirty="0">
                <a:solidFill>
                  <a:srgbClr val="0000FF"/>
                </a:solidFill>
                <a:latin typeface="Segoe UI" panose="020B0502040204020203" pitchFamily="34" charset="0"/>
                <a:ea typeface="Segoe UI Black" panose="020B0A02040204020203" pitchFamily="34" charset="0"/>
                <a:cs typeface="Segoe UI" panose="020B0502040204020203" pitchFamily="34" charset="0"/>
              </a:rPr>
              <a:t>Depends on</a:t>
            </a:r>
          </a:p>
        </p:txBody>
      </p:sp>
      <p:sp>
        <p:nvSpPr>
          <p:cNvPr id="37" name="Rounded Rectangular Callout 36"/>
          <p:cNvSpPr/>
          <p:nvPr/>
        </p:nvSpPr>
        <p:spPr bwMode="auto">
          <a:xfrm>
            <a:off x="4127402" y="4494820"/>
            <a:ext cx="1369568" cy="445562"/>
          </a:xfrm>
          <a:prstGeom prst="wedgeRoundRectCallout">
            <a:avLst>
              <a:gd name="adj1" fmla="val -83736"/>
              <a:gd name="adj2" fmla="val -35439"/>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dirty="0">
                <a:solidFill>
                  <a:srgbClr val="0000FF"/>
                </a:solidFill>
                <a:latin typeface="Segoe UI" panose="020B0502040204020203" pitchFamily="34" charset="0"/>
                <a:ea typeface="Segoe UI Black" panose="020B0A02040204020203" pitchFamily="34" charset="0"/>
                <a:cs typeface="Segoe UI" panose="020B0502040204020203" pitchFamily="34" charset="0"/>
              </a:rPr>
              <a:t>Extend with</a:t>
            </a:r>
          </a:p>
        </p:txBody>
      </p:sp>
      <p:sp>
        <p:nvSpPr>
          <p:cNvPr id="38" name="Rectangle 37"/>
          <p:cNvSpPr/>
          <p:nvPr/>
        </p:nvSpPr>
        <p:spPr>
          <a:xfrm>
            <a:off x="6058999" y="2381113"/>
            <a:ext cx="502366" cy="315402"/>
          </a:xfrm>
          <a:prstGeom prst="rect">
            <a:avLst/>
          </a:prstGeom>
          <a:solidFill>
            <a:srgbClr val="7030A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JS</a:t>
            </a:r>
          </a:p>
        </p:txBody>
      </p:sp>
      <p:sp>
        <p:nvSpPr>
          <p:cNvPr id="39" name="Rectangle 38"/>
          <p:cNvSpPr/>
          <p:nvPr/>
        </p:nvSpPr>
        <p:spPr>
          <a:xfrm>
            <a:off x="8694267" y="3368258"/>
            <a:ext cx="502366" cy="315402"/>
          </a:xfrm>
          <a:prstGeom prst="rect">
            <a:avLst/>
          </a:prstGeom>
          <a:solidFill>
            <a:srgbClr val="7030A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JS</a:t>
            </a:r>
          </a:p>
        </p:txBody>
      </p:sp>
      <p:sp>
        <p:nvSpPr>
          <p:cNvPr id="40" name="Rectangle 39"/>
          <p:cNvSpPr/>
          <p:nvPr/>
        </p:nvSpPr>
        <p:spPr>
          <a:xfrm>
            <a:off x="8524645" y="4974031"/>
            <a:ext cx="502366" cy="315402"/>
          </a:xfrm>
          <a:prstGeom prst="rect">
            <a:avLst/>
          </a:prstGeom>
          <a:solidFill>
            <a:srgbClr val="7030A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JS</a:t>
            </a:r>
          </a:p>
        </p:txBody>
      </p:sp>
      <p:sp>
        <p:nvSpPr>
          <p:cNvPr id="41" name="Rectangle 40"/>
          <p:cNvSpPr/>
          <p:nvPr/>
        </p:nvSpPr>
        <p:spPr>
          <a:xfrm>
            <a:off x="3913770" y="5005620"/>
            <a:ext cx="502366" cy="315402"/>
          </a:xfrm>
          <a:prstGeom prst="rect">
            <a:avLst/>
          </a:prstGeom>
          <a:solidFill>
            <a:srgbClr val="7030A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JS</a:t>
            </a:r>
          </a:p>
        </p:txBody>
      </p:sp>
      <p:sp>
        <p:nvSpPr>
          <p:cNvPr id="42" name="Rectangle 41"/>
          <p:cNvSpPr/>
          <p:nvPr/>
        </p:nvSpPr>
        <p:spPr>
          <a:xfrm>
            <a:off x="4069048" y="3384596"/>
            <a:ext cx="739642" cy="315402"/>
          </a:xfrm>
          <a:prstGeom prst="rect">
            <a:avLst/>
          </a:prstGeom>
          <a:solidFill>
            <a:srgbClr val="0070C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HTML</a:t>
            </a:r>
          </a:p>
        </p:txBody>
      </p:sp>
    </p:spTree>
    <p:extLst>
      <p:ext uri="{BB962C8B-B14F-4D97-AF65-F5344CB8AC3E}">
        <p14:creationId xmlns:p14="http://schemas.microsoft.com/office/powerpoint/2010/main" val="244139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32000" y="155421"/>
            <a:ext cx="10492014" cy="2010807"/>
          </a:xfrm>
        </p:spPr>
        <p:txBody>
          <a:bodyPr/>
          <a:lstStyle/>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lgn="ctr">
              <a:buNone/>
            </a:pPr>
            <a:r>
              <a:rPr lang="en-US" sz="3200" dirty="0"/>
              <a:t>Pipes</a:t>
            </a:r>
          </a:p>
        </p:txBody>
      </p:sp>
      <p:sp>
        <p:nvSpPr>
          <p:cNvPr id="4" name="Title 3"/>
          <p:cNvSpPr>
            <a:spLocks noGrp="1"/>
          </p:cNvSpPr>
          <p:nvPr>
            <p:ph type="title"/>
          </p:nvPr>
        </p:nvSpPr>
        <p:spPr>
          <a:xfrm>
            <a:off x="1" y="0"/>
            <a:ext cx="1913466" cy="6857999"/>
          </a:xfrm>
          <a:solidFill>
            <a:schemeClr val="tx1">
              <a:lumMod val="50000"/>
              <a:lumOff val="50000"/>
            </a:schemeClr>
          </a:solidFill>
        </p:spPr>
        <p:txBody>
          <a:bodyPr>
            <a:normAutofit/>
          </a:bodyPr>
          <a:lstStyle/>
          <a:p>
            <a:br>
              <a:rPr lang="en-US" b="1" dirty="0"/>
            </a:br>
            <a:br>
              <a:rPr lang="en-US" b="1" dirty="0"/>
            </a:br>
            <a:r>
              <a:rPr lang="en-US" b="1" dirty="0"/>
              <a:t>Lab 4</a:t>
            </a:r>
            <a:br>
              <a:rPr lang="en-US" b="1" dirty="0"/>
            </a:br>
            <a:br>
              <a:rPr lang="en-US" dirty="0"/>
            </a:br>
            <a:endParaRPr lang="en-US" dirty="0"/>
          </a:p>
        </p:txBody>
      </p:sp>
    </p:spTree>
    <p:extLst>
      <p:ext uri="{BB962C8B-B14F-4D97-AF65-F5344CB8AC3E}">
        <p14:creationId xmlns:p14="http://schemas.microsoft.com/office/powerpoint/2010/main" val="14075755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lstStyle/>
          <a:p>
            <a:r>
              <a:rPr lang="en-US" dirty="0"/>
              <a:t>Directives</a:t>
            </a:r>
          </a:p>
        </p:txBody>
      </p:sp>
      <p:sp>
        <p:nvSpPr>
          <p:cNvPr id="12" name="Text Placeholder 1"/>
          <p:cNvSpPr>
            <a:spLocks noGrp="1"/>
          </p:cNvSpPr>
          <p:nvPr>
            <p:ph type="body" sz="quarter" idx="10"/>
          </p:nvPr>
        </p:nvSpPr>
        <p:spPr>
          <a:xfrm>
            <a:off x="335280" y="1626960"/>
            <a:ext cx="11521440" cy="2010807"/>
          </a:xfrm>
        </p:spPr>
        <p:txBody>
          <a:bodyPr/>
          <a:lstStyle/>
          <a:p>
            <a:r>
              <a:rPr lang="en-US" dirty="0"/>
              <a:t>With Angular directives we add logic to our HTML such as if statements and for loops</a:t>
            </a:r>
          </a:p>
        </p:txBody>
      </p:sp>
    </p:spTree>
    <p:extLst>
      <p:ext uri="{BB962C8B-B14F-4D97-AF65-F5344CB8AC3E}">
        <p14:creationId xmlns:p14="http://schemas.microsoft.com/office/powerpoint/2010/main" val="9603983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lstStyle/>
          <a:p>
            <a:r>
              <a:rPr lang="en-US" dirty="0"/>
              <a:t>Three Kinds of Directives</a:t>
            </a:r>
          </a:p>
        </p:txBody>
      </p:sp>
      <p:sp>
        <p:nvSpPr>
          <p:cNvPr id="12" name="Text Placeholder 1"/>
          <p:cNvSpPr>
            <a:spLocks noGrp="1"/>
          </p:cNvSpPr>
          <p:nvPr>
            <p:ph type="body" sz="quarter" idx="10"/>
          </p:nvPr>
        </p:nvSpPr>
        <p:spPr>
          <a:xfrm>
            <a:off x="335280" y="1626960"/>
            <a:ext cx="11521440" cy="2010807"/>
          </a:xfrm>
        </p:spPr>
        <p:txBody>
          <a:bodyPr/>
          <a:lstStyle/>
          <a:p>
            <a:r>
              <a:rPr lang="en-US" dirty="0"/>
              <a:t>Components</a:t>
            </a:r>
          </a:p>
          <a:p>
            <a:r>
              <a:rPr lang="en-US" dirty="0"/>
              <a:t>Attribute directives</a:t>
            </a:r>
          </a:p>
          <a:p>
            <a:r>
              <a:rPr lang="en-US" dirty="0"/>
              <a:t>Structural directives</a:t>
            </a:r>
          </a:p>
        </p:txBody>
      </p:sp>
    </p:spTree>
    <p:extLst>
      <p:ext uri="{BB962C8B-B14F-4D97-AF65-F5344CB8AC3E}">
        <p14:creationId xmlns:p14="http://schemas.microsoft.com/office/powerpoint/2010/main" val="3907519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dirty="0"/>
              <a:t>Component Directive</a:t>
            </a:r>
          </a:p>
        </p:txBody>
      </p:sp>
      <p:sp>
        <p:nvSpPr>
          <p:cNvPr id="12" name="Text Placeholder 1"/>
          <p:cNvSpPr>
            <a:spLocks noGrp="1"/>
          </p:cNvSpPr>
          <p:nvPr>
            <p:ph type="body" sz="quarter" idx="10"/>
          </p:nvPr>
        </p:nvSpPr>
        <p:spPr>
          <a:xfrm>
            <a:off x="335280" y="1626960"/>
            <a:ext cx="11521440" cy="2010807"/>
          </a:xfrm>
        </p:spPr>
        <p:txBody>
          <a:bodyPr/>
          <a:lstStyle/>
          <a:p>
            <a:r>
              <a:rPr lang="en-US" sz="3600" dirty="0"/>
              <a:t>In the example below Angular will look for a component that has a selector called ‘pm-products’</a:t>
            </a:r>
          </a:p>
        </p:txBody>
      </p:sp>
      <p:pic>
        <p:nvPicPr>
          <p:cNvPr id="2" name="Picture 1"/>
          <p:cNvPicPr>
            <a:picLocks noChangeAspect="1"/>
          </p:cNvPicPr>
          <p:nvPr/>
        </p:nvPicPr>
        <p:blipFill>
          <a:blip r:embed="rId3"/>
          <a:stretch>
            <a:fillRect/>
          </a:stretch>
        </p:blipFill>
        <p:spPr>
          <a:xfrm>
            <a:off x="1399549" y="3715099"/>
            <a:ext cx="9641619" cy="2729225"/>
          </a:xfrm>
          <a:prstGeom prst="rect">
            <a:avLst/>
          </a:prstGeom>
        </p:spPr>
      </p:pic>
    </p:spTree>
    <p:extLst>
      <p:ext uri="{BB962C8B-B14F-4D97-AF65-F5344CB8AC3E}">
        <p14:creationId xmlns:p14="http://schemas.microsoft.com/office/powerpoint/2010/main" val="30680053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dirty="0"/>
              <a:t>Component Directive</a:t>
            </a:r>
          </a:p>
        </p:txBody>
      </p:sp>
      <p:sp>
        <p:nvSpPr>
          <p:cNvPr id="12" name="Text Placeholder 1"/>
          <p:cNvSpPr>
            <a:spLocks noGrp="1"/>
          </p:cNvSpPr>
          <p:nvPr>
            <p:ph type="body" sz="quarter" idx="10"/>
          </p:nvPr>
        </p:nvSpPr>
        <p:spPr>
          <a:xfrm>
            <a:off x="335280" y="1626960"/>
            <a:ext cx="11521440" cy="2010807"/>
          </a:xfrm>
        </p:spPr>
        <p:txBody>
          <a:bodyPr/>
          <a:lstStyle/>
          <a:p>
            <a:r>
              <a:rPr lang="en-US" sz="3600" dirty="0"/>
              <a:t>But we can have many components in our application that Angular needs to parse</a:t>
            </a:r>
          </a:p>
        </p:txBody>
      </p:sp>
      <p:pic>
        <p:nvPicPr>
          <p:cNvPr id="2" name="Picture 1"/>
          <p:cNvPicPr>
            <a:picLocks noChangeAspect="1"/>
          </p:cNvPicPr>
          <p:nvPr/>
        </p:nvPicPr>
        <p:blipFill>
          <a:blip r:embed="rId3"/>
          <a:stretch>
            <a:fillRect/>
          </a:stretch>
        </p:blipFill>
        <p:spPr>
          <a:xfrm>
            <a:off x="1399549" y="3715099"/>
            <a:ext cx="9641619" cy="2729225"/>
          </a:xfrm>
          <a:prstGeom prst="rect">
            <a:avLst/>
          </a:prstGeom>
        </p:spPr>
      </p:pic>
    </p:spTree>
    <p:extLst>
      <p:ext uri="{BB962C8B-B14F-4D97-AF65-F5344CB8AC3E}">
        <p14:creationId xmlns:p14="http://schemas.microsoft.com/office/powerpoint/2010/main" val="3566305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dirty="0"/>
              <a:t>Component Directive</a:t>
            </a:r>
          </a:p>
        </p:txBody>
      </p:sp>
      <p:sp>
        <p:nvSpPr>
          <p:cNvPr id="12" name="Text Placeholder 1"/>
          <p:cNvSpPr>
            <a:spLocks noGrp="1"/>
          </p:cNvSpPr>
          <p:nvPr>
            <p:ph type="body" sz="quarter" idx="10"/>
          </p:nvPr>
        </p:nvSpPr>
        <p:spPr>
          <a:xfrm>
            <a:off x="335280" y="1626960"/>
            <a:ext cx="11521440" cy="2010807"/>
          </a:xfrm>
        </p:spPr>
        <p:txBody>
          <a:bodyPr/>
          <a:lstStyle/>
          <a:p>
            <a:r>
              <a:rPr lang="en-US" sz="3600" dirty="0"/>
              <a:t>Angular looks inside the Angular module that owns this component</a:t>
            </a:r>
          </a:p>
          <a:p>
            <a:pPr lvl="1"/>
            <a:r>
              <a:rPr lang="en-US" sz="1600" dirty="0"/>
              <a:t>Each component can belong to one and only one Angular module</a:t>
            </a:r>
          </a:p>
        </p:txBody>
      </p:sp>
      <p:pic>
        <p:nvPicPr>
          <p:cNvPr id="2" name="Picture 1"/>
          <p:cNvPicPr>
            <a:picLocks noChangeAspect="1"/>
          </p:cNvPicPr>
          <p:nvPr/>
        </p:nvPicPr>
        <p:blipFill>
          <a:blip r:embed="rId3"/>
          <a:stretch>
            <a:fillRect/>
          </a:stretch>
        </p:blipFill>
        <p:spPr>
          <a:xfrm>
            <a:off x="1399549" y="3715099"/>
            <a:ext cx="9641619" cy="2729225"/>
          </a:xfrm>
          <a:prstGeom prst="rect">
            <a:avLst/>
          </a:prstGeom>
        </p:spPr>
      </p:pic>
    </p:spTree>
    <p:extLst>
      <p:ext uri="{BB962C8B-B14F-4D97-AF65-F5344CB8AC3E}">
        <p14:creationId xmlns:p14="http://schemas.microsoft.com/office/powerpoint/2010/main" val="23805356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dirty="0"/>
              <a:t>Component Directive</a:t>
            </a:r>
          </a:p>
        </p:txBody>
      </p:sp>
      <p:sp>
        <p:nvSpPr>
          <p:cNvPr id="12" name="Text Placeholder 1"/>
          <p:cNvSpPr>
            <a:spLocks noGrp="1"/>
          </p:cNvSpPr>
          <p:nvPr>
            <p:ph type="body" sz="quarter" idx="10"/>
          </p:nvPr>
        </p:nvSpPr>
        <p:spPr>
          <a:xfrm>
            <a:off x="335280" y="1626960"/>
            <a:ext cx="11521440" cy="2010807"/>
          </a:xfrm>
        </p:spPr>
        <p:txBody>
          <a:bodyPr/>
          <a:lstStyle/>
          <a:p>
            <a:r>
              <a:rPr lang="en-US" sz="3600" dirty="0" err="1"/>
              <a:t>App.module.ts</a:t>
            </a:r>
            <a:r>
              <a:rPr lang="en-US" sz="3600" dirty="0"/>
              <a:t> will have to include the </a:t>
            </a:r>
            <a:r>
              <a:rPr lang="en-US" sz="3600" dirty="0" err="1"/>
              <a:t>ProductListComponent</a:t>
            </a:r>
            <a:r>
              <a:rPr lang="en-US" sz="3600" dirty="0"/>
              <a:t> as part of the declarations array</a:t>
            </a:r>
          </a:p>
        </p:txBody>
      </p:sp>
      <p:pic>
        <p:nvPicPr>
          <p:cNvPr id="4" name="Picture 3"/>
          <p:cNvPicPr>
            <a:picLocks noChangeAspect="1"/>
          </p:cNvPicPr>
          <p:nvPr/>
        </p:nvPicPr>
        <p:blipFill>
          <a:blip r:embed="rId3"/>
          <a:stretch>
            <a:fillRect/>
          </a:stretch>
        </p:blipFill>
        <p:spPr>
          <a:xfrm>
            <a:off x="2333549" y="3005340"/>
            <a:ext cx="7609256" cy="3582760"/>
          </a:xfrm>
          <a:prstGeom prst="rect">
            <a:avLst/>
          </a:prstGeom>
        </p:spPr>
      </p:pic>
    </p:spTree>
    <p:extLst>
      <p:ext uri="{BB962C8B-B14F-4D97-AF65-F5344CB8AC3E}">
        <p14:creationId xmlns:p14="http://schemas.microsoft.com/office/powerpoint/2010/main" val="31057675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dirty="0"/>
              <a:t>Component Directive</a:t>
            </a:r>
          </a:p>
        </p:txBody>
      </p:sp>
      <p:sp>
        <p:nvSpPr>
          <p:cNvPr id="12" name="Text Placeholder 1"/>
          <p:cNvSpPr>
            <a:spLocks noGrp="1"/>
          </p:cNvSpPr>
          <p:nvPr>
            <p:ph type="body" sz="quarter" idx="10"/>
          </p:nvPr>
        </p:nvSpPr>
        <p:spPr>
          <a:xfrm>
            <a:off x="335280" y="1626960"/>
            <a:ext cx="11521440" cy="2010807"/>
          </a:xfrm>
        </p:spPr>
        <p:txBody>
          <a:bodyPr/>
          <a:lstStyle/>
          <a:p>
            <a:r>
              <a:rPr lang="en-US" sz="3600" dirty="0"/>
              <a:t>If you forget to include the </a:t>
            </a:r>
            <a:r>
              <a:rPr lang="en-US" sz="3600" dirty="0" err="1"/>
              <a:t>ProductListComponent</a:t>
            </a:r>
            <a:r>
              <a:rPr lang="en-US" sz="3600" dirty="0"/>
              <a:t> in the declarations array the following error will be thrown</a:t>
            </a:r>
          </a:p>
        </p:txBody>
      </p:sp>
      <p:pic>
        <p:nvPicPr>
          <p:cNvPr id="2" name="Picture 1"/>
          <p:cNvPicPr>
            <a:picLocks noChangeAspect="1"/>
          </p:cNvPicPr>
          <p:nvPr/>
        </p:nvPicPr>
        <p:blipFill>
          <a:blip r:embed="rId3"/>
          <a:stretch>
            <a:fillRect/>
          </a:stretch>
        </p:blipFill>
        <p:spPr>
          <a:xfrm>
            <a:off x="1121245" y="2906338"/>
            <a:ext cx="9949510" cy="3494462"/>
          </a:xfrm>
          <a:prstGeom prst="rect">
            <a:avLst/>
          </a:prstGeom>
        </p:spPr>
      </p:pic>
    </p:spTree>
    <p:extLst>
      <p:ext uri="{BB962C8B-B14F-4D97-AF65-F5344CB8AC3E}">
        <p14:creationId xmlns:p14="http://schemas.microsoft.com/office/powerpoint/2010/main" val="29374236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lstStyle/>
          <a:p>
            <a:r>
              <a:rPr lang="en-US" dirty="0"/>
              <a:t>Structural Directives</a:t>
            </a:r>
          </a:p>
        </p:txBody>
      </p:sp>
      <p:sp>
        <p:nvSpPr>
          <p:cNvPr id="12" name="Text Placeholder 1"/>
          <p:cNvSpPr>
            <a:spLocks noGrp="1"/>
          </p:cNvSpPr>
          <p:nvPr>
            <p:ph type="body" sz="quarter" idx="10"/>
          </p:nvPr>
        </p:nvSpPr>
        <p:spPr>
          <a:xfrm>
            <a:off x="335280" y="1626960"/>
            <a:ext cx="11521440" cy="2010807"/>
          </a:xfrm>
        </p:spPr>
        <p:txBody>
          <a:bodyPr/>
          <a:lstStyle/>
          <a:p>
            <a:r>
              <a:rPr lang="en-US" sz="3600" dirty="0"/>
              <a:t>Modifies the layout of the view. Here are two built in structural directives:</a:t>
            </a:r>
          </a:p>
          <a:p>
            <a:pPr lvl="1"/>
            <a:r>
              <a:rPr lang="en-US" sz="3200" dirty="0"/>
              <a:t>*</a:t>
            </a:r>
            <a:r>
              <a:rPr lang="en-US" sz="3200" dirty="0" err="1"/>
              <a:t>ngIf</a:t>
            </a:r>
            <a:endParaRPr lang="en-US" sz="3200" dirty="0"/>
          </a:p>
          <a:p>
            <a:pPr lvl="1"/>
            <a:r>
              <a:rPr lang="en-US" sz="3200" dirty="0"/>
              <a:t>*</a:t>
            </a:r>
            <a:r>
              <a:rPr lang="en-US" sz="3200" dirty="0" err="1"/>
              <a:t>ngFor</a:t>
            </a:r>
            <a:endParaRPr lang="en-US" sz="3200" dirty="0"/>
          </a:p>
          <a:p>
            <a:endParaRPr lang="en-US" sz="3600" dirty="0"/>
          </a:p>
        </p:txBody>
      </p:sp>
      <p:sp>
        <p:nvSpPr>
          <p:cNvPr id="4" name="Text Placeholder 2"/>
          <p:cNvSpPr txBox="1">
            <a:spLocks/>
          </p:cNvSpPr>
          <p:nvPr/>
        </p:nvSpPr>
        <p:spPr>
          <a:xfrm>
            <a:off x="653031" y="3841722"/>
            <a:ext cx="9151619" cy="2726872"/>
          </a:xfrm>
          <a:prstGeom prst="rect">
            <a:avLst/>
          </a:prstGeom>
          <a:solidFill>
            <a:schemeClr val="bg1"/>
          </a:solidFill>
          <a:ln w="28575">
            <a:solidFill>
              <a:schemeClr val="accent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00FF"/>
                </a:solidFill>
                <a:highlight>
                  <a:srgbClr val="FFFFFF"/>
                </a:highlight>
              </a:rPr>
              <a:t>&lt;</a:t>
            </a:r>
            <a:r>
              <a:rPr lang="en-US" sz="2400" dirty="0">
                <a:solidFill>
                  <a:srgbClr val="800000"/>
                </a:solidFill>
                <a:highlight>
                  <a:srgbClr val="FFFFFF"/>
                </a:highlight>
              </a:rPr>
              <a:t>div</a:t>
            </a:r>
            <a:r>
              <a:rPr lang="en-US" sz="2400" dirty="0">
                <a:solidFill>
                  <a:srgbClr val="000000"/>
                </a:solidFill>
                <a:highlight>
                  <a:srgbClr val="FFFFFF"/>
                </a:highlight>
              </a:rPr>
              <a:t> </a:t>
            </a:r>
            <a:r>
              <a:rPr lang="en-US" sz="2400" dirty="0">
                <a:solidFill>
                  <a:srgbClr val="FF0000"/>
                </a:solidFill>
                <a:highlight>
                  <a:srgbClr val="FFFFFF"/>
                </a:highlight>
              </a:rPr>
              <a:t>class</a:t>
            </a:r>
            <a:r>
              <a:rPr lang="en-US" sz="2400" dirty="0">
                <a:solidFill>
                  <a:srgbClr val="0000FF"/>
                </a:solidFill>
                <a:highlight>
                  <a:srgbClr val="FFFFFF"/>
                </a:highlight>
              </a:rPr>
              <a:t>="alert alert-danger"</a:t>
            </a:r>
            <a:r>
              <a:rPr lang="en-US" sz="2400" dirty="0">
                <a:solidFill>
                  <a:srgbClr val="000000"/>
                </a:solidFill>
                <a:highlight>
                  <a:srgbClr val="FFFFFF"/>
                </a:highlight>
              </a:rPr>
              <a:t> </a:t>
            </a:r>
            <a:r>
              <a:rPr lang="en-US" sz="2400" dirty="0">
                <a:solidFill>
                  <a:srgbClr val="FF0000"/>
                </a:solidFill>
                <a:highlight>
                  <a:srgbClr val="FFFFFF"/>
                </a:highlight>
              </a:rPr>
              <a:t>*</a:t>
            </a:r>
            <a:r>
              <a:rPr lang="en-US" sz="2400" dirty="0" err="1">
                <a:solidFill>
                  <a:srgbClr val="FF0000"/>
                </a:solidFill>
                <a:highlight>
                  <a:srgbClr val="FFFFFF"/>
                </a:highlight>
              </a:rPr>
              <a:t>ngIf</a:t>
            </a:r>
            <a:r>
              <a:rPr lang="en-US" sz="2400" dirty="0">
                <a:solidFill>
                  <a:srgbClr val="0000FF"/>
                </a:solidFill>
                <a:highlight>
                  <a:srgbClr val="FFFFFF"/>
                </a:highlight>
              </a:rPr>
              <a:t>='</a:t>
            </a:r>
            <a:r>
              <a:rPr lang="en-US" sz="2400" dirty="0" err="1">
                <a:solidFill>
                  <a:srgbClr val="0000FF"/>
                </a:solidFill>
                <a:highlight>
                  <a:srgbClr val="FFFFFF"/>
                </a:highlight>
              </a:rPr>
              <a:t>errorMessage</a:t>
            </a:r>
            <a:r>
              <a:rPr lang="en-US" sz="2400" dirty="0">
                <a:solidFill>
                  <a:srgbClr val="0000FF"/>
                </a:solidFill>
                <a:highlight>
                  <a:srgbClr val="FFFFFF"/>
                </a:highlight>
              </a:rPr>
              <a:t>'&gt;</a:t>
            </a:r>
          </a:p>
          <a:p>
            <a:r>
              <a:rPr lang="en-US" sz="2400" b="1" dirty="0">
                <a:solidFill>
                  <a:srgbClr val="0000FF"/>
                </a:solidFill>
                <a:highlight>
                  <a:srgbClr val="FFFFFF"/>
                </a:highlight>
              </a:rPr>
              <a:t>   </a:t>
            </a:r>
            <a:r>
              <a:rPr lang="en-US" sz="2400" b="1" dirty="0">
                <a:solidFill>
                  <a:srgbClr val="000000"/>
                </a:solidFill>
                <a:highlight>
                  <a:srgbClr val="FFFFFF"/>
                </a:highlight>
              </a:rPr>
              <a:t>{{</a:t>
            </a:r>
            <a:r>
              <a:rPr lang="en-US" sz="2400" dirty="0" err="1">
                <a:solidFill>
                  <a:srgbClr val="800080"/>
                </a:solidFill>
                <a:highlight>
                  <a:srgbClr val="FFFFFF"/>
                </a:highlight>
              </a:rPr>
              <a:t>errorMessage</a:t>
            </a:r>
            <a:r>
              <a:rPr lang="en-US" sz="2400" b="1" dirty="0">
                <a:solidFill>
                  <a:srgbClr val="000000"/>
                </a:solidFill>
                <a:highlight>
                  <a:srgbClr val="FFFFFF"/>
                </a:highlight>
              </a:rPr>
              <a:t>}}</a:t>
            </a:r>
          </a:p>
          <a:p>
            <a:r>
              <a:rPr lang="en-US" sz="2400" dirty="0">
                <a:solidFill>
                  <a:srgbClr val="0000FF"/>
                </a:solidFill>
                <a:highlight>
                  <a:srgbClr val="FFFFFF"/>
                </a:highlight>
              </a:rPr>
              <a:t>&lt;/</a:t>
            </a:r>
            <a:r>
              <a:rPr lang="en-US" sz="2400" dirty="0">
                <a:solidFill>
                  <a:srgbClr val="800000"/>
                </a:solidFill>
                <a:highlight>
                  <a:srgbClr val="FFFFFF"/>
                </a:highlight>
              </a:rPr>
              <a:t>div</a:t>
            </a:r>
            <a:r>
              <a:rPr lang="en-US" sz="2400" dirty="0">
                <a:solidFill>
                  <a:srgbClr val="0000FF"/>
                </a:solidFill>
                <a:highlight>
                  <a:srgbClr val="FFFFFF"/>
                </a:highlight>
              </a:rPr>
              <a:t>&gt;</a:t>
            </a:r>
          </a:p>
          <a:p>
            <a:r>
              <a:rPr lang="en-US" sz="2400" dirty="0">
                <a:solidFill>
                  <a:srgbClr val="0000FF"/>
                </a:solidFill>
                <a:highlight>
                  <a:srgbClr val="FFFFFF"/>
                </a:highlight>
              </a:rPr>
              <a:t>&lt;</a:t>
            </a:r>
            <a:r>
              <a:rPr lang="en-US" sz="2400" dirty="0" err="1">
                <a:solidFill>
                  <a:srgbClr val="800000"/>
                </a:solidFill>
                <a:highlight>
                  <a:srgbClr val="FFFFFF"/>
                </a:highlight>
              </a:rPr>
              <a:t>tr</a:t>
            </a:r>
            <a:r>
              <a:rPr lang="en-US" sz="2400" dirty="0">
                <a:solidFill>
                  <a:srgbClr val="000000"/>
                </a:solidFill>
                <a:highlight>
                  <a:srgbClr val="FFFFFF"/>
                </a:highlight>
              </a:rPr>
              <a:t> </a:t>
            </a:r>
            <a:r>
              <a:rPr lang="en-US" sz="2400" dirty="0">
                <a:solidFill>
                  <a:srgbClr val="FF0000"/>
                </a:solidFill>
                <a:highlight>
                  <a:srgbClr val="FFFFFF"/>
                </a:highlight>
              </a:rPr>
              <a:t>*</a:t>
            </a:r>
            <a:r>
              <a:rPr lang="en-US" sz="2400" dirty="0" err="1">
                <a:solidFill>
                  <a:srgbClr val="FF0000"/>
                </a:solidFill>
                <a:highlight>
                  <a:srgbClr val="FFFFFF"/>
                </a:highlight>
              </a:rPr>
              <a:t>ngFor</a:t>
            </a:r>
            <a:r>
              <a:rPr lang="en-US" sz="2400" dirty="0">
                <a:solidFill>
                  <a:srgbClr val="0000FF"/>
                </a:solidFill>
                <a:highlight>
                  <a:srgbClr val="FFFFFF"/>
                </a:highlight>
              </a:rPr>
              <a:t>='let book of </a:t>
            </a:r>
            <a:r>
              <a:rPr lang="en-US" sz="2400" dirty="0" err="1">
                <a:solidFill>
                  <a:srgbClr val="0000FF"/>
                </a:solidFill>
                <a:highlight>
                  <a:srgbClr val="FFFFFF"/>
                </a:highlight>
              </a:rPr>
              <a:t>bookTitles</a:t>
            </a:r>
            <a:r>
              <a:rPr lang="en-US" sz="2400" dirty="0">
                <a:solidFill>
                  <a:srgbClr val="0000FF"/>
                </a:solidFill>
                <a:highlight>
                  <a:srgbClr val="FFFFFF"/>
                </a:highlight>
              </a:rPr>
              <a:t>'&gt;</a:t>
            </a:r>
            <a:endParaRPr lang="en-US" sz="2400" dirty="0">
              <a:solidFill>
                <a:srgbClr val="000000"/>
              </a:solidFill>
              <a:highlight>
                <a:srgbClr val="FFFFFF"/>
              </a:highlight>
            </a:endParaRPr>
          </a:p>
          <a:p>
            <a:r>
              <a:rPr lang="en-US" sz="2400" dirty="0">
                <a:solidFill>
                  <a:srgbClr val="0000FF"/>
                </a:solidFill>
                <a:highlight>
                  <a:srgbClr val="FFFFFF"/>
                </a:highlight>
              </a:rPr>
              <a:t>    &lt;</a:t>
            </a:r>
            <a:r>
              <a:rPr lang="en-US" sz="2400" dirty="0">
                <a:solidFill>
                  <a:srgbClr val="800000"/>
                </a:solidFill>
                <a:highlight>
                  <a:srgbClr val="FFFFFF"/>
                </a:highlight>
              </a:rPr>
              <a:t>td</a:t>
            </a:r>
            <a:r>
              <a:rPr lang="en-US" sz="2400" dirty="0">
                <a:solidFill>
                  <a:srgbClr val="0000FF"/>
                </a:solidFill>
                <a:highlight>
                  <a:srgbClr val="FFFFFF"/>
                </a:highlight>
              </a:rPr>
              <a:t>&gt;</a:t>
            </a:r>
            <a:r>
              <a:rPr lang="en-US" sz="2400" b="1" dirty="0">
                <a:solidFill>
                  <a:srgbClr val="000000"/>
                </a:solidFill>
                <a:highlight>
                  <a:srgbClr val="FFFFFF"/>
                </a:highlight>
              </a:rPr>
              <a:t>{{</a:t>
            </a:r>
            <a:r>
              <a:rPr lang="en-US" sz="2400" dirty="0">
                <a:solidFill>
                  <a:srgbClr val="800080"/>
                </a:solidFill>
                <a:highlight>
                  <a:srgbClr val="FFFFFF"/>
                </a:highlight>
              </a:rPr>
              <a:t>book</a:t>
            </a:r>
            <a:r>
              <a:rPr lang="en-US" sz="2400" b="1" dirty="0">
                <a:solidFill>
                  <a:srgbClr val="000000"/>
                </a:solidFill>
                <a:highlight>
                  <a:srgbClr val="FFFFFF"/>
                </a:highlight>
              </a:rPr>
              <a:t>}}</a:t>
            </a:r>
            <a:r>
              <a:rPr lang="en-US" sz="2400" dirty="0">
                <a:solidFill>
                  <a:srgbClr val="0000FF"/>
                </a:solidFill>
                <a:highlight>
                  <a:srgbClr val="FFFFFF"/>
                </a:highlight>
              </a:rPr>
              <a:t>&lt;/</a:t>
            </a:r>
            <a:r>
              <a:rPr lang="en-US" sz="2400" dirty="0">
                <a:solidFill>
                  <a:srgbClr val="800000"/>
                </a:solidFill>
                <a:highlight>
                  <a:srgbClr val="FFFFFF"/>
                </a:highlight>
              </a:rPr>
              <a:t>td</a:t>
            </a:r>
            <a:r>
              <a:rPr lang="en-US" sz="2400" dirty="0">
                <a:solidFill>
                  <a:srgbClr val="0000FF"/>
                </a:solidFill>
                <a:highlight>
                  <a:srgbClr val="FFFFFF"/>
                </a:highlight>
              </a:rPr>
              <a:t>&gt;</a:t>
            </a:r>
            <a:endParaRPr lang="en-US" sz="2400" dirty="0">
              <a:solidFill>
                <a:srgbClr val="000000"/>
              </a:solidFill>
              <a:highlight>
                <a:srgbClr val="FFFFFF"/>
              </a:highlight>
            </a:endParaRPr>
          </a:p>
          <a:p>
            <a:r>
              <a:rPr lang="en-US" sz="2400" dirty="0">
                <a:solidFill>
                  <a:srgbClr val="0000FF"/>
                </a:solidFill>
                <a:highlight>
                  <a:srgbClr val="FFFFFF"/>
                </a:highlight>
              </a:rPr>
              <a:t>&lt;/</a:t>
            </a:r>
            <a:r>
              <a:rPr lang="en-US" sz="2400" dirty="0" err="1">
                <a:solidFill>
                  <a:srgbClr val="800000"/>
                </a:solidFill>
                <a:highlight>
                  <a:srgbClr val="FFFFFF"/>
                </a:highlight>
              </a:rPr>
              <a:t>tr</a:t>
            </a:r>
            <a:r>
              <a:rPr lang="en-US" sz="2400" dirty="0">
                <a:solidFill>
                  <a:srgbClr val="0000FF"/>
                </a:solidFill>
                <a:highlight>
                  <a:srgbClr val="FFFFFF"/>
                </a:highlight>
              </a:rPr>
              <a:t>&gt;</a:t>
            </a:r>
            <a:endParaRPr lang="en-US" sz="2400" dirty="0"/>
          </a:p>
        </p:txBody>
      </p:sp>
    </p:spTree>
    <p:extLst>
      <p:ext uri="{BB962C8B-B14F-4D97-AF65-F5344CB8AC3E}">
        <p14:creationId xmlns:p14="http://schemas.microsoft.com/office/powerpoint/2010/main" val="42605423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lstStyle/>
          <a:p>
            <a:r>
              <a:rPr lang="en-US" dirty="0"/>
              <a:t>Structural Directives</a:t>
            </a:r>
          </a:p>
        </p:txBody>
      </p:sp>
      <p:sp>
        <p:nvSpPr>
          <p:cNvPr id="12" name="Text Placeholder 1"/>
          <p:cNvSpPr>
            <a:spLocks noGrp="1"/>
          </p:cNvSpPr>
          <p:nvPr>
            <p:ph type="body" sz="quarter" idx="10"/>
          </p:nvPr>
        </p:nvSpPr>
        <p:spPr>
          <a:xfrm>
            <a:off x="335280" y="1626960"/>
            <a:ext cx="11521440" cy="2010807"/>
          </a:xfrm>
        </p:spPr>
        <p:txBody>
          <a:bodyPr/>
          <a:lstStyle/>
          <a:p>
            <a:r>
              <a:rPr lang="en-US" sz="3600" dirty="0"/>
              <a:t>In the code below the div including the error message will be removed from the DOM when the </a:t>
            </a:r>
            <a:r>
              <a:rPr lang="en-US" sz="3600" dirty="0" err="1"/>
              <a:t>errorMessage</a:t>
            </a:r>
            <a:r>
              <a:rPr lang="en-US" sz="3600" dirty="0"/>
              <a:t> property is not set to a value</a:t>
            </a:r>
            <a:endParaRPr lang="en-US" sz="3200" dirty="0"/>
          </a:p>
          <a:p>
            <a:endParaRPr lang="en-US" sz="3600" dirty="0"/>
          </a:p>
        </p:txBody>
      </p:sp>
      <p:sp>
        <p:nvSpPr>
          <p:cNvPr id="4" name="Text Placeholder 2"/>
          <p:cNvSpPr txBox="1">
            <a:spLocks/>
          </p:cNvSpPr>
          <p:nvPr/>
        </p:nvSpPr>
        <p:spPr>
          <a:xfrm>
            <a:off x="653031" y="3841722"/>
            <a:ext cx="9151619" cy="2726872"/>
          </a:xfrm>
          <a:prstGeom prst="rect">
            <a:avLst/>
          </a:prstGeom>
          <a:solidFill>
            <a:schemeClr val="bg1"/>
          </a:solidFill>
          <a:ln w="28575">
            <a:solidFill>
              <a:schemeClr val="accent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00FF"/>
                </a:solidFill>
                <a:highlight>
                  <a:srgbClr val="FFFFFF"/>
                </a:highlight>
              </a:rPr>
              <a:t>&lt;</a:t>
            </a:r>
            <a:r>
              <a:rPr lang="en-US" sz="2400" dirty="0">
                <a:solidFill>
                  <a:srgbClr val="800000"/>
                </a:solidFill>
                <a:highlight>
                  <a:srgbClr val="FFFFFF"/>
                </a:highlight>
              </a:rPr>
              <a:t>div</a:t>
            </a:r>
            <a:r>
              <a:rPr lang="en-US" sz="2400" dirty="0">
                <a:solidFill>
                  <a:srgbClr val="000000"/>
                </a:solidFill>
                <a:highlight>
                  <a:srgbClr val="FFFFFF"/>
                </a:highlight>
              </a:rPr>
              <a:t> </a:t>
            </a:r>
            <a:r>
              <a:rPr lang="en-US" sz="2400" dirty="0">
                <a:solidFill>
                  <a:srgbClr val="FF0000"/>
                </a:solidFill>
                <a:highlight>
                  <a:srgbClr val="FFFFFF"/>
                </a:highlight>
              </a:rPr>
              <a:t>class</a:t>
            </a:r>
            <a:r>
              <a:rPr lang="en-US" sz="2400" dirty="0">
                <a:solidFill>
                  <a:srgbClr val="0000FF"/>
                </a:solidFill>
                <a:highlight>
                  <a:srgbClr val="FFFFFF"/>
                </a:highlight>
              </a:rPr>
              <a:t>="alert alert-danger"</a:t>
            </a:r>
            <a:r>
              <a:rPr lang="en-US" sz="2400" dirty="0">
                <a:solidFill>
                  <a:srgbClr val="000000"/>
                </a:solidFill>
                <a:highlight>
                  <a:srgbClr val="FFFFFF"/>
                </a:highlight>
              </a:rPr>
              <a:t> </a:t>
            </a:r>
            <a:r>
              <a:rPr lang="en-US" sz="2400" dirty="0">
                <a:solidFill>
                  <a:srgbClr val="FF0000"/>
                </a:solidFill>
                <a:highlight>
                  <a:srgbClr val="FFFFFF"/>
                </a:highlight>
              </a:rPr>
              <a:t>*</a:t>
            </a:r>
            <a:r>
              <a:rPr lang="en-US" sz="2400" dirty="0" err="1">
                <a:solidFill>
                  <a:srgbClr val="FF0000"/>
                </a:solidFill>
                <a:highlight>
                  <a:srgbClr val="FFFFFF"/>
                </a:highlight>
              </a:rPr>
              <a:t>ngIf</a:t>
            </a:r>
            <a:r>
              <a:rPr lang="en-US" sz="2400" dirty="0">
                <a:solidFill>
                  <a:srgbClr val="0000FF"/>
                </a:solidFill>
                <a:highlight>
                  <a:srgbClr val="FFFFFF"/>
                </a:highlight>
              </a:rPr>
              <a:t>='</a:t>
            </a:r>
            <a:r>
              <a:rPr lang="en-US" sz="2400" dirty="0" err="1">
                <a:solidFill>
                  <a:srgbClr val="0000FF"/>
                </a:solidFill>
                <a:highlight>
                  <a:srgbClr val="FFFFFF"/>
                </a:highlight>
              </a:rPr>
              <a:t>errorMessage</a:t>
            </a:r>
            <a:r>
              <a:rPr lang="en-US" sz="2400" dirty="0">
                <a:solidFill>
                  <a:srgbClr val="0000FF"/>
                </a:solidFill>
                <a:highlight>
                  <a:srgbClr val="FFFFFF"/>
                </a:highlight>
              </a:rPr>
              <a:t>'&gt;</a:t>
            </a:r>
          </a:p>
          <a:p>
            <a:r>
              <a:rPr lang="en-US" sz="2400" b="1" dirty="0">
                <a:solidFill>
                  <a:srgbClr val="0000FF"/>
                </a:solidFill>
                <a:highlight>
                  <a:srgbClr val="FFFFFF"/>
                </a:highlight>
              </a:rPr>
              <a:t>   </a:t>
            </a:r>
            <a:r>
              <a:rPr lang="en-US" sz="2400" b="1" dirty="0">
                <a:solidFill>
                  <a:srgbClr val="000000"/>
                </a:solidFill>
                <a:highlight>
                  <a:srgbClr val="FFFFFF"/>
                </a:highlight>
              </a:rPr>
              <a:t>{{</a:t>
            </a:r>
            <a:r>
              <a:rPr lang="en-US" sz="2400" dirty="0" err="1">
                <a:solidFill>
                  <a:srgbClr val="800080"/>
                </a:solidFill>
                <a:highlight>
                  <a:srgbClr val="FFFFFF"/>
                </a:highlight>
              </a:rPr>
              <a:t>errorMessage</a:t>
            </a:r>
            <a:r>
              <a:rPr lang="en-US" sz="2400" b="1" dirty="0">
                <a:solidFill>
                  <a:srgbClr val="000000"/>
                </a:solidFill>
                <a:highlight>
                  <a:srgbClr val="FFFFFF"/>
                </a:highlight>
              </a:rPr>
              <a:t>}}</a:t>
            </a:r>
          </a:p>
          <a:p>
            <a:r>
              <a:rPr lang="en-US" sz="2400" dirty="0">
                <a:solidFill>
                  <a:srgbClr val="0000FF"/>
                </a:solidFill>
                <a:highlight>
                  <a:srgbClr val="FFFFFF"/>
                </a:highlight>
              </a:rPr>
              <a:t>&lt;/</a:t>
            </a:r>
            <a:r>
              <a:rPr lang="en-US" sz="2400" dirty="0">
                <a:solidFill>
                  <a:srgbClr val="800000"/>
                </a:solidFill>
                <a:highlight>
                  <a:srgbClr val="FFFFFF"/>
                </a:highlight>
              </a:rPr>
              <a:t>div</a:t>
            </a:r>
            <a:r>
              <a:rPr lang="en-US" sz="2400" dirty="0">
                <a:solidFill>
                  <a:srgbClr val="0000FF"/>
                </a:solidFill>
                <a:highlight>
                  <a:srgbClr val="FFFFFF"/>
                </a:highlight>
              </a:rPr>
              <a:t>&gt;</a:t>
            </a:r>
          </a:p>
          <a:p>
            <a:r>
              <a:rPr lang="en-US" sz="2400" dirty="0">
                <a:solidFill>
                  <a:srgbClr val="0000FF"/>
                </a:solidFill>
                <a:highlight>
                  <a:srgbClr val="FFFFFF"/>
                </a:highlight>
              </a:rPr>
              <a:t>&lt;</a:t>
            </a:r>
            <a:r>
              <a:rPr lang="en-US" sz="2400" dirty="0" err="1">
                <a:solidFill>
                  <a:srgbClr val="800000"/>
                </a:solidFill>
                <a:highlight>
                  <a:srgbClr val="FFFFFF"/>
                </a:highlight>
              </a:rPr>
              <a:t>tr</a:t>
            </a:r>
            <a:r>
              <a:rPr lang="en-US" sz="2400" dirty="0">
                <a:solidFill>
                  <a:srgbClr val="000000"/>
                </a:solidFill>
                <a:highlight>
                  <a:srgbClr val="FFFFFF"/>
                </a:highlight>
              </a:rPr>
              <a:t> </a:t>
            </a:r>
            <a:r>
              <a:rPr lang="en-US" sz="2400" dirty="0">
                <a:solidFill>
                  <a:srgbClr val="FF0000"/>
                </a:solidFill>
                <a:highlight>
                  <a:srgbClr val="FFFFFF"/>
                </a:highlight>
              </a:rPr>
              <a:t>*</a:t>
            </a:r>
            <a:r>
              <a:rPr lang="en-US" sz="2400" dirty="0" err="1">
                <a:solidFill>
                  <a:srgbClr val="FF0000"/>
                </a:solidFill>
                <a:highlight>
                  <a:srgbClr val="FFFFFF"/>
                </a:highlight>
              </a:rPr>
              <a:t>ngFor</a:t>
            </a:r>
            <a:r>
              <a:rPr lang="en-US" sz="2400" dirty="0">
                <a:solidFill>
                  <a:srgbClr val="0000FF"/>
                </a:solidFill>
                <a:highlight>
                  <a:srgbClr val="FFFFFF"/>
                </a:highlight>
              </a:rPr>
              <a:t>='let book of </a:t>
            </a:r>
            <a:r>
              <a:rPr lang="en-US" sz="2400" dirty="0" err="1">
                <a:solidFill>
                  <a:srgbClr val="0000FF"/>
                </a:solidFill>
                <a:highlight>
                  <a:srgbClr val="FFFFFF"/>
                </a:highlight>
              </a:rPr>
              <a:t>bookTitles</a:t>
            </a:r>
            <a:r>
              <a:rPr lang="en-US" sz="2400" dirty="0">
                <a:solidFill>
                  <a:srgbClr val="0000FF"/>
                </a:solidFill>
                <a:highlight>
                  <a:srgbClr val="FFFFFF"/>
                </a:highlight>
              </a:rPr>
              <a:t>'&gt;</a:t>
            </a:r>
            <a:endParaRPr lang="en-US" sz="2400" dirty="0">
              <a:solidFill>
                <a:srgbClr val="000000"/>
              </a:solidFill>
              <a:highlight>
                <a:srgbClr val="FFFFFF"/>
              </a:highlight>
            </a:endParaRPr>
          </a:p>
          <a:p>
            <a:r>
              <a:rPr lang="en-US" sz="2400" dirty="0">
                <a:solidFill>
                  <a:srgbClr val="0000FF"/>
                </a:solidFill>
                <a:highlight>
                  <a:srgbClr val="FFFFFF"/>
                </a:highlight>
              </a:rPr>
              <a:t>    &lt;</a:t>
            </a:r>
            <a:r>
              <a:rPr lang="en-US" sz="2400" dirty="0">
                <a:solidFill>
                  <a:srgbClr val="800000"/>
                </a:solidFill>
                <a:highlight>
                  <a:srgbClr val="FFFFFF"/>
                </a:highlight>
              </a:rPr>
              <a:t>td</a:t>
            </a:r>
            <a:r>
              <a:rPr lang="en-US" sz="2400" dirty="0">
                <a:solidFill>
                  <a:srgbClr val="0000FF"/>
                </a:solidFill>
                <a:highlight>
                  <a:srgbClr val="FFFFFF"/>
                </a:highlight>
              </a:rPr>
              <a:t>&gt;</a:t>
            </a:r>
            <a:r>
              <a:rPr lang="en-US" sz="2400" b="1" dirty="0">
                <a:solidFill>
                  <a:srgbClr val="000000"/>
                </a:solidFill>
                <a:highlight>
                  <a:srgbClr val="FFFFFF"/>
                </a:highlight>
              </a:rPr>
              <a:t>{{</a:t>
            </a:r>
            <a:r>
              <a:rPr lang="en-US" sz="2400" dirty="0">
                <a:solidFill>
                  <a:srgbClr val="800080"/>
                </a:solidFill>
                <a:highlight>
                  <a:srgbClr val="FFFFFF"/>
                </a:highlight>
              </a:rPr>
              <a:t>book</a:t>
            </a:r>
            <a:r>
              <a:rPr lang="en-US" sz="2400" b="1" dirty="0">
                <a:solidFill>
                  <a:srgbClr val="000000"/>
                </a:solidFill>
                <a:highlight>
                  <a:srgbClr val="FFFFFF"/>
                </a:highlight>
              </a:rPr>
              <a:t>}}</a:t>
            </a:r>
            <a:r>
              <a:rPr lang="en-US" sz="2400" dirty="0">
                <a:solidFill>
                  <a:srgbClr val="0000FF"/>
                </a:solidFill>
                <a:highlight>
                  <a:srgbClr val="FFFFFF"/>
                </a:highlight>
              </a:rPr>
              <a:t>&lt;/</a:t>
            </a:r>
            <a:r>
              <a:rPr lang="en-US" sz="2400" dirty="0">
                <a:solidFill>
                  <a:srgbClr val="800000"/>
                </a:solidFill>
                <a:highlight>
                  <a:srgbClr val="FFFFFF"/>
                </a:highlight>
              </a:rPr>
              <a:t>td</a:t>
            </a:r>
            <a:r>
              <a:rPr lang="en-US" sz="2400" dirty="0">
                <a:solidFill>
                  <a:srgbClr val="0000FF"/>
                </a:solidFill>
                <a:highlight>
                  <a:srgbClr val="FFFFFF"/>
                </a:highlight>
              </a:rPr>
              <a:t>&gt;</a:t>
            </a:r>
            <a:endParaRPr lang="en-US" sz="2400" dirty="0">
              <a:solidFill>
                <a:srgbClr val="000000"/>
              </a:solidFill>
              <a:highlight>
                <a:srgbClr val="FFFFFF"/>
              </a:highlight>
            </a:endParaRPr>
          </a:p>
          <a:p>
            <a:r>
              <a:rPr lang="en-US" sz="2400" dirty="0">
                <a:solidFill>
                  <a:srgbClr val="0000FF"/>
                </a:solidFill>
                <a:highlight>
                  <a:srgbClr val="FFFFFF"/>
                </a:highlight>
              </a:rPr>
              <a:t>&lt;/</a:t>
            </a:r>
            <a:r>
              <a:rPr lang="en-US" sz="2400" dirty="0" err="1">
                <a:solidFill>
                  <a:srgbClr val="800000"/>
                </a:solidFill>
                <a:highlight>
                  <a:srgbClr val="FFFFFF"/>
                </a:highlight>
              </a:rPr>
              <a:t>tr</a:t>
            </a:r>
            <a:r>
              <a:rPr lang="en-US" sz="2400" dirty="0">
                <a:solidFill>
                  <a:srgbClr val="0000FF"/>
                </a:solidFill>
                <a:highlight>
                  <a:srgbClr val="FFFFFF"/>
                </a:highlight>
              </a:rPr>
              <a:t>&gt;</a:t>
            </a:r>
            <a:endParaRPr lang="en-US" sz="2400" dirty="0"/>
          </a:p>
        </p:txBody>
      </p:sp>
    </p:spTree>
    <p:extLst>
      <p:ext uri="{BB962C8B-B14F-4D97-AF65-F5344CB8AC3E}">
        <p14:creationId xmlns:p14="http://schemas.microsoft.com/office/powerpoint/2010/main" val="1585905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519" y="163932"/>
            <a:ext cx="11653523" cy="1158793"/>
          </a:xfrm>
        </p:spPr>
        <p:txBody>
          <a:bodyPr/>
          <a:lstStyle/>
          <a:p>
            <a:r>
              <a:rPr lang="en-US" dirty="0"/>
              <a:t>Angular - The Big Picture</a:t>
            </a:r>
          </a:p>
        </p:txBody>
      </p:sp>
      <p:sp>
        <p:nvSpPr>
          <p:cNvPr id="22" name="Rectangle 21"/>
          <p:cNvSpPr/>
          <p:nvPr/>
        </p:nvSpPr>
        <p:spPr>
          <a:xfrm>
            <a:off x="4511040" y="1858392"/>
            <a:ext cx="5185410" cy="4309110"/>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w="25400">
            <a:solidFill>
              <a:schemeClr val="lt1">
                <a:hueOff val="0"/>
                <a:satOff val="0"/>
                <a:lumOff val="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a:solidFill>
                <a:srgbClr val="000000"/>
              </a:solidFill>
            </a:endParaRPr>
          </a:p>
        </p:txBody>
      </p:sp>
      <p:sp>
        <p:nvSpPr>
          <p:cNvPr id="23" name="Rectangle 22"/>
          <p:cNvSpPr/>
          <p:nvPr/>
        </p:nvSpPr>
        <p:spPr>
          <a:xfrm>
            <a:off x="5154795" y="4350087"/>
            <a:ext cx="1680210" cy="605790"/>
          </a:xfrm>
          <a:prstGeom prst="rect">
            <a:avLst/>
          </a:prstGeom>
          <a:solidFill>
            <a:schemeClr val="accent5">
              <a:lumMod val="50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template</a:t>
            </a:r>
          </a:p>
        </p:txBody>
      </p:sp>
      <p:sp>
        <p:nvSpPr>
          <p:cNvPr id="43" name="Rectangle 42"/>
          <p:cNvSpPr/>
          <p:nvPr/>
        </p:nvSpPr>
        <p:spPr>
          <a:xfrm>
            <a:off x="7499201" y="3579334"/>
            <a:ext cx="1680210" cy="605790"/>
          </a:xfrm>
          <a:prstGeom prst="rect">
            <a:avLst/>
          </a:prstGeom>
          <a:solidFill>
            <a:schemeClr val="accent5">
              <a:lumMod val="50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a:t>
            </a:r>
          </a:p>
        </p:txBody>
      </p:sp>
      <p:sp>
        <p:nvSpPr>
          <p:cNvPr id="44" name="Rectangle 43"/>
          <p:cNvSpPr/>
          <p:nvPr/>
        </p:nvSpPr>
        <p:spPr>
          <a:xfrm>
            <a:off x="7717793" y="4683622"/>
            <a:ext cx="1188720" cy="605790"/>
          </a:xfrm>
          <a:prstGeom prst="rect">
            <a:avLst/>
          </a:prstGeom>
          <a:solidFill>
            <a:schemeClr val="accent5">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services</a:t>
            </a:r>
          </a:p>
        </p:txBody>
      </p:sp>
      <p:sp>
        <p:nvSpPr>
          <p:cNvPr id="46" name="Right Arrow 45"/>
          <p:cNvSpPr/>
          <p:nvPr/>
        </p:nvSpPr>
        <p:spPr>
          <a:xfrm rot="888638">
            <a:off x="6529906" y="3020018"/>
            <a:ext cx="1630473" cy="290975"/>
          </a:xfrm>
          <a:prstGeom prst="rightArrow">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632385" y="2760812"/>
            <a:ext cx="982980" cy="605790"/>
          </a:xfrm>
          <a:prstGeom prst="rect">
            <a:avLst/>
          </a:prstGeom>
          <a:solidFill>
            <a:schemeClr val="accent6">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routes</a:t>
            </a:r>
          </a:p>
        </p:txBody>
      </p:sp>
      <p:sp>
        <p:nvSpPr>
          <p:cNvPr id="50" name="Right Arrow 49"/>
          <p:cNvSpPr/>
          <p:nvPr/>
        </p:nvSpPr>
        <p:spPr>
          <a:xfrm rot="5400000">
            <a:off x="8035208" y="4325415"/>
            <a:ext cx="510521" cy="205894"/>
          </a:xfrm>
          <a:prstGeom prst="rightArrow">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8846667" y="3444458"/>
            <a:ext cx="502366" cy="315402"/>
          </a:xfrm>
          <a:prstGeom prst="rect">
            <a:avLst/>
          </a:prstGeom>
          <a:solidFill>
            <a:srgbClr val="7030A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JS</a:t>
            </a:r>
          </a:p>
        </p:txBody>
      </p:sp>
      <p:sp>
        <p:nvSpPr>
          <p:cNvPr id="54" name="Rectangle 53"/>
          <p:cNvSpPr/>
          <p:nvPr/>
        </p:nvSpPr>
        <p:spPr>
          <a:xfrm>
            <a:off x="8633847" y="4518203"/>
            <a:ext cx="502366" cy="315402"/>
          </a:xfrm>
          <a:prstGeom prst="rect">
            <a:avLst/>
          </a:prstGeom>
          <a:solidFill>
            <a:srgbClr val="7030A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JS</a:t>
            </a:r>
          </a:p>
        </p:txBody>
      </p:sp>
      <p:sp>
        <p:nvSpPr>
          <p:cNvPr id="55" name="Rectangle 54"/>
          <p:cNvSpPr/>
          <p:nvPr/>
        </p:nvSpPr>
        <p:spPr>
          <a:xfrm>
            <a:off x="6389203" y="4234964"/>
            <a:ext cx="739642" cy="315402"/>
          </a:xfrm>
          <a:prstGeom prst="rect">
            <a:avLst/>
          </a:prstGeom>
          <a:solidFill>
            <a:srgbClr val="0070C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HTML</a:t>
            </a:r>
          </a:p>
        </p:txBody>
      </p:sp>
      <p:sp>
        <p:nvSpPr>
          <p:cNvPr id="18" name="Rectangle 17"/>
          <p:cNvSpPr/>
          <p:nvPr/>
        </p:nvSpPr>
        <p:spPr>
          <a:xfrm>
            <a:off x="7540863" y="3416479"/>
            <a:ext cx="1233107" cy="334941"/>
          </a:xfrm>
          <a:prstGeom prst="rect">
            <a:avLst/>
          </a:prstGeom>
          <a:solidFill>
            <a:schemeClr val="accent4">
              <a:lumMod val="50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decorator</a:t>
            </a:r>
          </a:p>
        </p:txBody>
      </p:sp>
      <p:sp>
        <p:nvSpPr>
          <p:cNvPr id="19" name="Rectangle 18"/>
          <p:cNvSpPr/>
          <p:nvPr/>
        </p:nvSpPr>
        <p:spPr>
          <a:xfrm>
            <a:off x="5308546" y="5348366"/>
            <a:ext cx="1188720" cy="605790"/>
          </a:xfrm>
          <a:prstGeom prst="rect">
            <a:avLst/>
          </a:prstGeom>
          <a:solidFill>
            <a:schemeClr val="accent5">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directives</a:t>
            </a:r>
          </a:p>
        </p:txBody>
      </p:sp>
      <p:sp>
        <p:nvSpPr>
          <p:cNvPr id="20" name="Right Arrow 19"/>
          <p:cNvSpPr/>
          <p:nvPr/>
        </p:nvSpPr>
        <p:spPr>
          <a:xfrm rot="5400000">
            <a:off x="5685489" y="5038955"/>
            <a:ext cx="402195" cy="216626"/>
          </a:xfrm>
          <a:prstGeom prst="rightArrow">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a:xfrm>
            <a:off x="6191334" y="5214536"/>
            <a:ext cx="502366" cy="315402"/>
          </a:xfrm>
          <a:prstGeom prst="rect">
            <a:avLst/>
          </a:prstGeom>
          <a:solidFill>
            <a:srgbClr val="7030A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JS</a:t>
            </a:r>
          </a:p>
        </p:txBody>
      </p:sp>
      <p:sp>
        <p:nvSpPr>
          <p:cNvPr id="27" name="Rectangle 26"/>
          <p:cNvSpPr/>
          <p:nvPr/>
        </p:nvSpPr>
        <p:spPr>
          <a:xfrm>
            <a:off x="5283770" y="2306210"/>
            <a:ext cx="1680210" cy="489664"/>
          </a:xfrm>
          <a:prstGeom prst="rect">
            <a:avLst/>
          </a:prstGeom>
          <a:solidFill>
            <a:schemeClr val="accent5">
              <a:lumMod val="50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module</a:t>
            </a:r>
          </a:p>
        </p:txBody>
      </p:sp>
      <p:sp>
        <p:nvSpPr>
          <p:cNvPr id="26" name="Right Arrow 25"/>
          <p:cNvSpPr/>
          <p:nvPr/>
        </p:nvSpPr>
        <p:spPr>
          <a:xfrm rot="9717829">
            <a:off x="5943788" y="3946217"/>
            <a:ext cx="1630473" cy="290975"/>
          </a:xfrm>
          <a:prstGeom prst="rightArrow">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p:cNvSpPr/>
          <p:nvPr/>
        </p:nvSpPr>
        <p:spPr>
          <a:xfrm>
            <a:off x="6395248" y="2673715"/>
            <a:ext cx="502366" cy="315402"/>
          </a:xfrm>
          <a:prstGeom prst="rect">
            <a:avLst/>
          </a:prstGeom>
          <a:solidFill>
            <a:srgbClr val="7030A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JS</a:t>
            </a:r>
          </a:p>
        </p:txBody>
      </p:sp>
      <p:sp>
        <p:nvSpPr>
          <p:cNvPr id="28" name="Rectangle 27"/>
          <p:cNvSpPr/>
          <p:nvPr/>
        </p:nvSpPr>
        <p:spPr>
          <a:xfrm>
            <a:off x="5446696" y="1967121"/>
            <a:ext cx="1312328" cy="422642"/>
          </a:xfrm>
          <a:prstGeom prst="rect">
            <a:avLst/>
          </a:prstGeom>
          <a:solidFill>
            <a:schemeClr val="accent6">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bootstrap</a:t>
            </a:r>
          </a:p>
        </p:txBody>
      </p:sp>
      <p:sp>
        <p:nvSpPr>
          <p:cNvPr id="29" name="Rectangle 28"/>
          <p:cNvSpPr/>
          <p:nvPr/>
        </p:nvSpPr>
        <p:spPr>
          <a:xfrm>
            <a:off x="426177" y="2882971"/>
            <a:ext cx="2892128" cy="2063199"/>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w="25400">
            <a:solidFill>
              <a:schemeClr val="lt1">
                <a:hueOff val="0"/>
                <a:satOff val="0"/>
                <a:lumOff val="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a:solidFill>
                <a:srgbClr val="000000"/>
              </a:solidFill>
            </a:endParaRPr>
          </a:p>
        </p:txBody>
      </p:sp>
      <p:sp>
        <p:nvSpPr>
          <p:cNvPr id="30" name="Rectangle 29"/>
          <p:cNvSpPr/>
          <p:nvPr/>
        </p:nvSpPr>
        <p:spPr>
          <a:xfrm>
            <a:off x="793467" y="3416479"/>
            <a:ext cx="2080804" cy="786439"/>
          </a:xfrm>
          <a:prstGeom prst="rect">
            <a:avLst/>
          </a:prstGeom>
          <a:solidFill>
            <a:schemeClr val="accent5">
              <a:lumMod val="50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 Loader</a:t>
            </a:r>
          </a:p>
        </p:txBody>
      </p:sp>
      <p:sp>
        <p:nvSpPr>
          <p:cNvPr id="31" name="Right Arrow 30"/>
          <p:cNvSpPr/>
          <p:nvPr/>
        </p:nvSpPr>
        <p:spPr>
          <a:xfrm rot="20117016">
            <a:off x="2652387" y="2978695"/>
            <a:ext cx="2742396" cy="276951"/>
          </a:xfrm>
          <a:prstGeom prst="rightArrow">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89633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lstStyle/>
          <a:p>
            <a:r>
              <a:rPr lang="en-US" dirty="0"/>
              <a:t>Structural Directives</a:t>
            </a:r>
          </a:p>
        </p:txBody>
      </p:sp>
      <p:sp>
        <p:nvSpPr>
          <p:cNvPr id="12" name="Text Placeholder 1"/>
          <p:cNvSpPr>
            <a:spLocks noGrp="1"/>
          </p:cNvSpPr>
          <p:nvPr>
            <p:ph type="body" sz="quarter" idx="10"/>
          </p:nvPr>
        </p:nvSpPr>
        <p:spPr>
          <a:xfrm>
            <a:off x="335280" y="1626960"/>
            <a:ext cx="11521440" cy="2010807"/>
          </a:xfrm>
        </p:spPr>
        <p:txBody>
          <a:bodyPr/>
          <a:lstStyle/>
          <a:p>
            <a:r>
              <a:rPr lang="en-US" sz="3600" dirty="0"/>
              <a:t>Wait…Didn’t we just say that an Angular module defines the boundary or context within which the component resolves its directives and dependencies?</a:t>
            </a:r>
            <a:endParaRPr lang="en-US" sz="3200" dirty="0"/>
          </a:p>
          <a:p>
            <a:endParaRPr lang="en-US" sz="3600" dirty="0"/>
          </a:p>
        </p:txBody>
      </p:sp>
      <p:sp>
        <p:nvSpPr>
          <p:cNvPr id="4" name="Text Placeholder 2"/>
          <p:cNvSpPr txBox="1">
            <a:spLocks/>
          </p:cNvSpPr>
          <p:nvPr/>
        </p:nvSpPr>
        <p:spPr>
          <a:xfrm>
            <a:off x="653031" y="3841722"/>
            <a:ext cx="9151619" cy="2726872"/>
          </a:xfrm>
          <a:prstGeom prst="rect">
            <a:avLst/>
          </a:prstGeom>
          <a:solidFill>
            <a:schemeClr val="bg1"/>
          </a:solidFill>
          <a:ln w="28575">
            <a:solidFill>
              <a:schemeClr val="accent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00FF"/>
                </a:solidFill>
                <a:highlight>
                  <a:srgbClr val="FFFFFF"/>
                </a:highlight>
              </a:rPr>
              <a:t>&lt;</a:t>
            </a:r>
            <a:r>
              <a:rPr lang="en-US" sz="2400" dirty="0">
                <a:solidFill>
                  <a:srgbClr val="800000"/>
                </a:solidFill>
                <a:highlight>
                  <a:srgbClr val="FFFFFF"/>
                </a:highlight>
              </a:rPr>
              <a:t>div</a:t>
            </a:r>
            <a:r>
              <a:rPr lang="en-US" sz="2400" dirty="0">
                <a:solidFill>
                  <a:srgbClr val="000000"/>
                </a:solidFill>
                <a:highlight>
                  <a:srgbClr val="FFFFFF"/>
                </a:highlight>
              </a:rPr>
              <a:t> </a:t>
            </a:r>
            <a:r>
              <a:rPr lang="en-US" sz="2400" dirty="0">
                <a:solidFill>
                  <a:srgbClr val="FF0000"/>
                </a:solidFill>
                <a:highlight>
                  <a:srgbClr val="FFFFFF"/>
                </a:highlight>
              </a:rPr>
              <a:t>class</a:t>
            </a:r>
            <a:r>
              <a:rPr lang="en-US" sz="2400" dirty="0">
                <a:solidFill>
                  <a:srgbClr val="0000FF"/>
                </a:solidFill>
                <a:highlight>
                  <a:srgbClr val="FFFFFF"/>
                </a:highlight>
              </a:rPr>
              <a:t>="alert alert-danger"</a:t>
            </a:r>
            <a:r>
              <a:rPr lang="en-US" sz="2400" dirty="0">
                <a:solidFill>
                  <a:srgbClr val="000000"/>
                </a:solidFill>
                <a:highlight>
                  <a:srgbClr val="FFFFFF"/>
                </a:highlight>
              </a:rPr>
              <a:t> </a:t>
            </a:r>
            <a:r>
              <a:rPr lang="en-US" sz="2400" dirty="0">
                <a:solidFill>
                  <a:srgbClr val="FF0000"/>
                </a:solidFill>
                <a:highlight>
                  <a:srgbClr val="FFFFFF"/>
                </a:highlight>
              </a:rPr>
              <a:t>*</a:t>
            </a:r>
            <a:r>
              <a:rPr lang="en-US" sz="2400" dirty="0" err="1">
                <a:solidFill>
                  <a:srgbClr val="FF0000"/>
                </a:solidFill>
                <a:highlight>
                  <a:srgbClr val="FFFFFF"/>
                </a:highlight>
              </a:rPr>
              <a:t>ngIf</a:t>
            </a:r>
            <a:r>
              <a:rPr lang="en-US" sz="2400" dirty="0">
                <a:solidFill>
                  <a:srgbClr val="0000FF"/>
                </a:solidFill>
                <a:highlight>
                  <a:srgbClr val="FFFFFF"/>
                </a:highlight>
              </a:rPr>
              <a:t>='</a:t>
            </a:r>
            <a:r>
              <a:rPr lang="en-US" sz="2400" dirty="0" err="1">
                <a:solidFill>
                  <a:srgbClr val="0000FF"/>
                </a:solidFill>
                <a:highlight>
                  <a:srgbClr val="FFFFFF"/>
                </a:highlight>
              </a:rPr>
              <a:t>errorMessage</a:t>
            </a:r>
            <a:r>
              <a:rPr lang="en-US" sz="2400" dirty="0">
                <a:solidFill>
                  <a:srgbClr val="0000FF"/>
                </a:solidFill>
                <a:highlight>
                  <a:srgbClr val="FFFFFF"/>
                </a:highlight>
              </a:rPr>
              <a:t>'&gt;</a:t>
            </a:r>
          </a:p>
          <a:p>
            <a:r>
              <a:rPr lang="en-US" sz="2400" b="1" dirty="0">
                <a:solidFill>
                  <a:srgbClr val="0000FF"/>
                </a:solidFill>
                <a:highlight>
                  <a:srgbClr val="FFFFFF"/>
                </a:highlight>
              </a:rPr>
              <a:t>   </a:t>
            </a:r>
            <a:r>
              <a:rPr lang="en-US" sz="2400" b="1" dirty="0">
                <a:solidFill>
                  <a:srgbClr val="000000"/>
                </a:solidFill>
                <a:highlight>
                  <a:srgbClr val="FFFFFF"/>
                </a:highlight>
              </a:rPr>
              <a:t>{{</a:t>
            </a:r>
            <a:r>
              <a:rPr lang="en-US" sz="2400" dirty="0" err="1">
                <a:solidFill>
                  <a:srgbClr val="800080"/>
                </a:solidFill>
                <a:highlight>
                  <a:srgbClr val="FFFFFF"/>
                </a:highlight>
              </a:rPr>
              <a:t>errorMessage</a:t>
            </a:r>
            <a:r>
              <a:rPr lang="en-US" sz="2400" b="1" dirty="0">
                <a:solidFill>
                  <a:srgbClr val="000000"/>
                </a:solidFill>
                <a:highlight>
                  <a:srgbClr val="FFFFFF"/>
                </a:highlight>
              </a:rPr>
              <a:t>}}</a:t>
            </a:r>
          </a:p>
          <a:p>
            <a:r>
              <a:rPr lang="en-US" sz="2400" dirty="0">
                <a:solidFill>
                  <a:srgbClr val="0000FF"/>
                </a:solidFill>
                <a:highlight>
                  <a:srgbClr val="FFFFFF"/>
                </a:highlight>
              </a:rPr>
              <a:t>&lt;/</a:t>
            </a:r>
            <a:r>
              <a:rPr lang="en-US" sz="2400" dirty="0">
                <a:solidFill>
                  <a:srgbClr val="800000"/>
                </a:solidFill>
                <a:highlight>
                  <a:srgbClr val="FFFFFF"/>
                </a:highlight>
              </a:rPr>
              <a:t>div</a:t>
            </a:r>
            <a:r>
              <a:rPr lang="en-US" sz="2400" dirty="0">
                <a:solidFill>
                  <a:srgbClr val="0000FF"/>
                </a:solidFill>
                <a:highlight>
                  <a:srgbClr val="FFFFFF"/>
                </a:highlight>
              </a:rPr>
              <a:t>&gt;</a:t>
            </a:r>
          </a:p>
          <a:p>
            <a:r>
              <a:rPr lang="en-US" sz="2400" dirty="0">
                <a:solidFill>
                  <a:srgbClr val="0000FF"/>
                </a:solidFill>
                <a:highlight>
                  <a:srgbClr val="FFFFFF"/>
                </a:highlight>
              </a:rPr>
              <a:t>&lt;</a:t>
            </a:r>
            <a:r>
              <a:rPr lang="en-US" sz="2400" dirty="0" err="1">
                <a:solidFill>
                  <a:srgbClr val="800000"/>
                </a:solidFill>
                <a:highlight>
                  <a:srgbClr val="FFFFFF"/>
                </a:highlight>
              </a:rPr>
              <a:t>tr</a:t>
            </a:r>
            <a:r>
              <a:rPr lang="en-US" sz="2400" dirty="0">
                <a:solidFill>
                  <a:srgbClr val="000000"/>
                </a:solidFill>
                <a:highlight>
                  <a:srgbClr val="FFFFFF"/>
                </a:highlight>
              </a:rPr>
              <a:t> </a:t>
            </a:r>
            <a:r>
              <a:rPr lang="en-US" sz="2400" dirty="0">
                <a:solidFill>
                  <a:srgbClr val="FF0000"/>
                </a:solidFill>
                <a:highlight>
                  <a:srgbClr val="FFFFFF"/>
                </a:highlight>
              </a:rPr>
              <a:t>*</a:t>
            </a:r>
            <a:r>
              <a:rPr lang="en-US" sz="2400" dirty="0" err="1">
                <a:solidFill>
                  <a:srgbClr val="FF0000"/>
                </a:solidFill>
                <a:highlight>
                  <a:srgbClr val="FFFFFF"/>
                </a:highlight>
              </a:rPr>
              <a:t>ngFor</a:t>
            </a:r>
            <a:r>
              <a:rPr lang="en-US" sz="2400" dirty="0">
                <a:solidFill>
                  <a:srgbClr val="0000FF"/>
                </a:solidFill>
                <a:highlight>
                  <a:srgbClr val="FFFFFF"/>
                </a:highlight>
              </a:rPr>
              <a:t>='let book of </a:t>
            </a:r>
            <a:r>
              <a:rPr lang="en-US" sz="2400" dirty="0" err="1">
                <a:solidFill>
                  <a:srgbClr val="0000FF"/>
                </a:solidFill>
                <a:highlight>
                  <a:srgbClr val="FFFFFF"/>
                </a:highlight>
              </a:rPr>
              <a:t>bookTitles</a:t>
            </a:r>
            <a:r>
              <a:rPr lang="en-US" sz="2400" dirty="0">
                <a:solidFill>
                  <a:srgbClr val="0000FF"/>
                </a:solidFill>
                <a:highlight>
                  <a:srgbClr val="FFFFFF"/>
                </a:highlight>
              </a:rPr>
              <a:t>'&gt;</a:t>
            </a:r>
            <a:endParaRPr lang="en-US" sz="2400" dirty="0">
              <a:solidFill>
                <a:srgbClr val="000000"/>
              </a:solidFill>
              <a:highlight>
                <a:srgbClr val="FFFFFF"/>
              </a:highlight>
            </a:endParaRPr>
          </a:p>
          <a:p>
            <a:r>
              <a:rPr lang="en-US" sz="2400" dirty="0">
                <a:solidFill>
                  <a:srgbClr val="0000FF"/>
                </a:solidFill>
                <a:highlight>
                  <a:srgbClr val="FFFFFF"/>
                </a:highlight>
              </a:rPr>
              <a:t>    &lt;</a:t>
            </a:r>
            <a:r>
              <a:rPr lang="en-US" sz="2400" dirty="0">
                <a:solidFill>
                  <a:srgbClr val="800000"/>
                </a:solidFill>
                <a:highlight>
                  <a:srgbClr val="FFFFFF"/>
                </a:highlight>
              </a:rPr>
              <a:t>td</a:t>
            </a:r>
            <a:r>
              <a:rPr lang="en-US" sz="2400" dirty="0">
                <a:solidFill>
                  <a:srgbClr val="0000FF"/>
                </a:solidFill>
                <a:highlight>
                  <a:srgbClr val="FFFFFF"/>
                </a:highlight>
              </a:rPr>
              <a:t>&gt;</a:t>
            </a:r>
            <a:r>
              <a:rPr lang="en-US" sz="2400" b="1" dirty="0">
                <a:solidFill>
                  <a:srgbClr val="000000"/>
                </a:solidFill>
                <a:highlight>
                  <a:srgbClr val="FFFFFF"/>
                </a:highlight>
              </a:rPr>
              <a:t>{{</a:t>
            </a:r>
            <a:r>
              <a:rPr lang="en-US" sz="2400" dirty="0">
                <a:solidFill>
                  <a:srgbClr val="800080"/>
                </a:solidFill>
                <a:highlight>
                  <a:srgbClr val="FFFFFF"/>
                </a:highlight>
              </a:rPr>
              <a:t>book</a:t>
            </a:r>
            <a:r>
              <a:rPr lang="en-US" sz="2400" b="1" dirty="0">
                <a:solidFill>
                  <a:srgbClr val="000000"/>
                </a:solidFill>
                <a:highlight>
                  <a:srgbClr val="FFFFFF"/>
                </a:highlight>
              </a:rPr>
              <a:t>}}</a:t>
            </a:r>
            <a:r>
              <a:rPr lang="en-US" sz="2400" dirty="0">
                <a:solidFill>
                  <a:srgbClr val="0000FF"/>
                </a:solidFill>
                <a:highlight>
                  <a:srgbClr val="FFFFFF"/>
                </a:highlight>
              </a:rPr>
              <a:t>&lt;/</a:t>
            </a:r>
            <a:r>
              <a:rPr lang="en-US" sz="2400" dirty="0">
                <a:solidFill>
                  <a:srgbClr val="800000"/>
                </a:solidFill>
                <a:highlight>
                  <a:srgbClr val="FFFFFF"/>
                </a:highlight>
              </a:rPr>
              <a:t>td</a:t>
            </a:r>
            <a:r>
              <a:rPr lang="en-US" sz="2400" dirty="0">
                <a:solidFill>
                  <a:srgbClr val="0000FF"/>
                </a:solidFill>
                <a:highlight>
                  <a:srgbClr val="FFFFFF"/>
                </a:highlight>
              </a:rPr>
              <a:t>&gt;</a:t>
            </a:r>
            <a:endParaRPr lang="en-US" sz="2400" dirty="0">
              <a:solidFill>
                <a:srgbClr val="000000"/>
              </a:solidFill>
              <a:highlight>
                <a:srgbClr val="FFFFFF"/>
              </a:highlight>
            </a:endParaRPr>
          </a:p>
          <a:p>
            <a:r>
              <a:rPr lang="en-US" sz="2400" dirty="0">
                <a:solidFill>
                  <a:srgbClr val="0000FF"/>
                </a:solidFill>
                <a:highlight>
                  <a:srgbClr val="FFFFFF"/>
                </a:highlight>
              </a:rPr>
              <a:t>&lt;/</a:t>
            </a:r>
            <a:r>
              <a:rPr lang="en-US" sz="2400" dirty="0" err="1">
                <a:solidFill>
                  <a:srgbClr val="800000"/>
                </a:solidFill>
                <a:highlight>
                  <a:srgbClr val="FFFFFF"/>
                </a:highlight>
              </a:rPr>
              <a:t>tr</a:t>
            </a:r>
            <a:r>
              <a:rPr lang="en-US" sz="2400" dirty="0">
                <a:solidFill>
                  <a:srgbClr val="0000FF"/>
                </a:solidFill>
                <a:highlight>
                  <a:srgbClr val="FFFFFF"/>
                </a:highlight>
              </a:rPr>
              <a:t>&gt;</a:t>
            </a:r>
            <a:endParaRPr lang="en-US" sz="2400" dirty="0"/>
          </a:p>
        </p:txBody>
      </p:sp>
    </p:spTree>
    <p:extLst>
      <p:ext uri="{BB962C8B-B14F-4D97-AF65-F5344CB8AC3E}">
        <p14:creationId xmlns:p14="http://schemas.microsoft.com/office/powerpoint/2010/main" val="12864092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lstStyle/>
          <a:p>
            <a:r>
              <a:rPr lang="en-US" dirty="0"/>
              <a:t>Structural Directives</a:t>
            </a:r>
          </a:p>
        </p:txBody>
      </p:sp>
      <p:sp>
        <p:nvSpPr>
          <p:cNvPr id="12" name="Text Placeholder 1"/>
          <p:cNvSpPr>
            <a:spLocks noGrp="1"/>
          </p:cNvSpPr>
          <p:nvPr>
            <p:ph type="body" sz="quarter" idx="10"/>
          </p:nvPr>
        </p:nvSpPr>
        <p:spPr>
          <a:xfrm>
            <a:off x="335280" y="1626960"/>
            <a:ext cx="11521440" cy="2010807"/>
          </a:xfrm>
        </p:spPr>
        <p:txBody>
          <a:bodyPr/>
          <a:lstStyle/>
          <a:p>
            <a:r>
              <a:rPr lang="en-US" sz="3600" dirty="0"/>
              <a:t>How will our application find this *</a:t>
            </a:r>
            <a:r>
              <a:rPr lang="en-US" sz="3600" dirty="0" err="1"/>
              <a:t>ngIf</a:t>
            </a:r>
            <a:r>
              <a:rPr lang="en-US" sz="3600" dirty="0"/>
              <a:t> directive?</a:t>
            </a:r>
          </a:p>
          <a:p>
            <a:pPr lvl="1"/>
            <a:r>
              <a:rPr lang="en-US" sz="1600" dirty="0" err="1"/>
              <a:t>BrowserModule</a:t>
            </a:r>
            <a:r>
              <a:rPr lang="en-US" sz="1600" dirty="0"/>
              <a:t> exposes these directives</a:t>
            </a:r>
          </a:p>
          <a:p>
            <a:endParaRPr lang="en-US" sz="1200" dirty="0"/>
          </a:p>
          <a:p>
            <a:endParaRPr lang="en-US" sz="3600" dirty="0"/>
          </a:p>
        </p:txBody>
      </p:sp>
      <p:sp>
        <p:nvSpPr>
          <p:cNvPr id="4" name="Text Placeholder 2"/>
          <p:cNvSpPr txBox="1">
            <a:spLocks/>
          </p:cNvSpPr>
          <p:nvPr/>
        </p:nvSpPr>
        <p:spPr>
          <a:xfrm>
            <a:off x="653031" y="3841722"/>
            <a:ext cx="9151619" cy="2726872"/>
          </a:xfrm>
          <a:prstGeom prst="rect">
            <a:avLst/>
          </a:prstGeom>
          <a:solidFill>
            <a:schemeClr val="bg1"/>
          </a:solidFill>
          <a:ln w="28575">
            <a:solidFill>
              <a:schemeClr val="accent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00FF"/>
                </a:solidFill>
                <a:highlight>
                  <a:srgbClr val="FFFFFF"/>
                </a:highlight>
              </a:rPr>
              <a:t>&lt;</a:t>
            </a:r>
            <a:r>
              <a:rPr lang="en-US" sz="2400" dirty="0">
                <a:solidFill>
                  <a:srgbClr val="800000"/>
                </a:solidFill>
                <a:highlight>
                  <a:srgbClr val="FFFFFF"/>
                </a:highlight>
              </a:rPr>
              <a:t>div</a:t>
            </a:r>
            <a:r>
              <a:rPr lang="en-US" sz="2400" dirty="0">
                <a:solidFill>
                  <a:srgbClr val="000000"/>
                </a:solidFill>
                <a:highlight>
                  <a:srgbClr val="FFFFFF"/>
                </a:highlight>
              </a:rPr>
              <a:t> </a:t>
            </a:r>
            <a:r>
              <a:rPr lang="en-US" sz="2400" dirty="0">
                <a:solidFill>
                  <a:srgbClr val="FF0000"/>
                </a:solidFill>
                <a:highlight>
                  <a:srgbClr val="FFFFFF"/>
                </a:highlight>
              </a:rPr>
              <a:t>class</a:t>
            </a:r>
            <a:r>
              <a:rPr lang="en-US" sz="2400" dirty="0">
                <a:solidFill>
                  <a:srgbClr val="0000FF"/>
                </a:solidFill>
                <a:highlight>
                  <a:srgbClr val="FFFFFF"/>
                </a:highlight>
              </a:rPr>
              <a:t>="alert alert-danger"</a:t>
            </a:r>
            <a:r>
              <a:rPr lang="en-US" sz="2400" dirty="0">
                <a:solidFill>
                  <a:srgbClr val="000000"/>
                </a:solidFill>
                <a:highlight>
                  <a:srgbClr val="FFFFFF"/>
                </a:highlight>
              </a:rPr>
              <a:t> </a:t>
            </a:r>
            <a:r>
              <a:rPr lang="en-US" sz="2400" dirty="0">
                <a:solidFill>
                  <a:srgbClr val="FF0000"/>
                </a:solidFill>
                <a:highlight>
                  <a:srgbClr val="FFFFFF"/>
                </a:highlight>
              </a:rPr>
              <a:t>*</a:t>
            </a:r>
            <a:r>
              <a:rPr lang="en-US" sz="2400" dirty="0" err="1">
                <a:solidFill>
                  <a:srgbClr val="FF0000"/>
                </a:solidFill>
                <a:highlight>
                  <a:srgbClr val="FFFFFF"/>
                </a:highlight>
              </a:rPr>
              <a:t>ngIf</a:t>
            </a:r>
            <a:r>
              <a:rPr lang="en-US" sz="2400" dirty="0">
                <a:solidFill>
                  <a:srgbClr val="0000FF"/>
                </a:solidFill>
                <a:highlight>
                  <a:srgbClr val="FFFFFF"/>
                </a:highlight>
              </a:rPr>
              <a:t>='</a:t>
            </a:r>
            <a:r>
              <a:rPr lang="en-US" sz="2400" dirty="0" err="1">
                <a:solidFill>
                  <a:srgbClr val="0000FF"/>
                </a:solidFill>
                <a:highlight>
                  <a:srgbClr val="FFFFFF"/>
                </a:highlight>
              </a:rPr>
              <a:t>errorMessage</a:t>
            </a:r>
            <a:r>
              <a:rPr lang="en-US" sz="2400" dirty="0">
                <a:solidFill>
                  <a:srgbClr val="0000FF"/>
                </a:solidFill>
                <a:highlight>
                  <a:srgbClr val="FFFFFF"/>
                </a:highlight>
              </a:rPr>
              <a:t>'&gt;</a:t>
            </a:r>
          </a:p>
          <a:p>
            <a:r>
              <a:rPr lang="en-US" sz="2400" b="1" dirty="0">
                <a:solidFill>
                  <a:srgbClr val="0000FF"/>
                </a:solidFill>
                <a:highlight>
                  <a:srgbClr val="FFFFFF"/>
                </a:highlight>
              </a:rPr>
              <a:t>   </a:t>
            </a:r>
            <a:r>
              <a:rPr lang="en-US" sz="2400" b="1" dirty="0">
                <a:solidFill>
                  <a:srgbClr val="000000"/>
                </a:solidFill>
                <a:highlight>
                  <a:srgbClr val="FFFFFF"/>
                </a:highlight>
              </a:rPr>
              <a:t>{{</a:t>
            </a:r>
            <a:r>
              <a:rPr lang="en-US" sz="2400" dirty="0" err="1">
                <a:solidFill>
                  <a:srgbClr val="800080"/>
                </a:solidFill>
                <a:highlight>
                  <a:srgbClr val="FFFFFF"/>
                </a:highlight>
              </a:rPr>
              <a:t>errorMessage</a:t>
            </a:r>
            <a:r>
              <a:rPr lang="en-US" sz="2400" b="1" dirty="0">
                <a:solidFill>
                  <a:srgbClr val="000000"/>
                </a:solidFill>
                <a:highlight>
                  <a:srgbClr val="FFFFFF"/>
                </a:highlight>
              </a:rPr>
              <a:t>}}</a:t>
            </a:r>
          </a:p>
          <a:p>
            <a:r>
              <a:rPr lang="en-US" sz="2400" dirty="0">
                <a:solidFill>
                  <a:srgbClr val="0000FF"/>
                </a:solidFill>
                <a:highlight>
                  <a:srgbClr val="FFFFFF"/>
                </a:highlight>
              </a:rPr>
              <a:t>&lt;/</a:t>
            </a:r>
            <a:r>
              <a:rPr lang="en-US" sz="2400" dirty="0">
                <a:solidFill>
                  <a:srgbClr val="800000"/>
                </a:solidFill>
                <a:highlight>
                  <a:srgbClr val="FFFFFF"/>
                </a:highlight>
              </a:rPr>
              <a:t>div</a:t>
            </a:r>
            <a:r>
              <a:rPr lang="en-US" sz="2400" dirty="0">
                <a:solidFill>
                  <a:srgbClr val="0000FF"/>
                </a:solidFill>
                <a:highlight>
                  <a:srgbClr val="FFFFFF"/>
                </a:highlight>
              </a:rPr>
              <a:t>&gt;</a:t>
            </a:r>
          </a:p>
          <a:p>
            <a:r>
              <a:rPr lang="en-US" sz="2400" dirty="0">
                <a:solidFill>
                  <a:srgbClr val="0000FF"/>
                </a:solidFill>
                <a:highlight>
                  <a:srgbClr val="FFFFFF"/>
                </a:highlight>
              </a:rPr>
              <a:t>&lt;</a:t>
            </a:r>
            <a:r>
              <a:rPr lang="en-US" sz="2400" dirty="0" err="1">
                <a:solidFill>
                  <a:srgbClr val="800000"/>
                </a:solidFill>
                <a:highlight>
                  <a:srgbClr val="FFFFFF"/>
                </a:highlight>
              </a:rPr>
              <a:t>tr</a:t>
            </a:r>
            <a:r>
              <a:rPr lang="en-US" sz="2400" dirty="0">
                <a:solidFill>
                  <a:srgbClr val="000000"/>
                </a:solidFill>
                <a:highlight>
                  <a:srgbClr val="FFFFFF"/>
                </a:highlight>
              </a:rPr>
              <a:t> </a:t>
            </a:r>
            <a:r>
              <a:rPr lang="en-US" sz="2400" dirty="0">
                <a:solidFill>
                  <a:srgbClr val="FF0000"/>
                </a:solidFill>
                <a:highlight>
                  <a:srgbClr val="FFFFFF"/>
                </a:highlight>
              </a:rPr>
              <a:t>*</a:t>
            </a:r>
            <a:r>
              <a:rPr lang="en-US" sz="2400" dirty="0" err="1">
                <a:solidFill>
                  <a:srgbClr val="FF0000"/>
                </a:solidFill>
                <a:highlight>
                  <a:srgbClr val="FFFFFF"/>
                </a:highlight>
              </a:rPr>
              <a:t>ngFor</a:t>
            </a:r>
            <a:r>
              <a:rPr lang="en-US" sz="2400" dirty="0">
                <a:solidFill>
                  <a:srgbClr val="0000FF"/>
                </a:solidFill>
                <a:highlight>
                  <a:srgbClr val="FFFFFF"/>
                </a:highlight>
              </a:rPr>
              <a:t>='let book of </a:t>
            </a:r>
            <a:r>
              <a:rPr lang="en-US" sz="2400" dirty="0" err="1">
                <a:solidFill>
                  <a:srgbClr val="0000FF"/>
                </a:solidFill>
                <a:highlight>
                  <a:srgbClr val="FFFFFF"/>
                </a:highlight>
              </a:rPr>
              <a:t>bookTitles</a:t>
            </a:r>
            <a:r>
              <a:rPr lang="en-US" sz="2400" dirty="0">
                <a:solidFill>
                  <a:srgbClr val="0000FF"/>
                </a:solidFill>
                <a:highlight>
                  <a:srgbClr val="FFFFFF"/>
                </a:highlight>
              </a:rPr>
              <a:t>'&gt;</a:t>
            </a:r>
            <a:endParaRPr lang="en-US" sz="2400" dirty="0">
              <a:solidFill>
                <a:srgbClr val="000000"/>
              </a:solidFill>
              <a:highlight>
                <a:srgbClr val="FFFFFF"/>
              </a:highlight>
            </a:endParaRPr>
          </a:p>
          <a:p>
            <a:r>
              <a:rPr lang="en-US" sz="2400" dirty="0">
                <a:solidFill>
                  <a:srgbClr val="0000FF"/>
                </a:solidFill>
                <a:highlight>
                  <a:srgbClr val="FFFFFF"/>
                </a:highlight>
              </a:rPr>
              <a:t>    &lt;</a:t>
            </a:r>
            <a:r>
              <a:rPr lang="en-US" sz="2400" dirty="0">
                <a:solidFill>
                  <a:srgbClr val="800000"/>
                </a:solidFill>
                <a:highlight>
                  <a:srgbClr val="FFFFFF"/>
                </a:highlight>
              </a:rPr>
              <a:t>td</a:t>
            </a:r>
            <a:r>
              <a:rPr lang="en-US" sz="2400" dirty="0">
                <a:solidFill>
                  <a:srgbClr val="0000FF"/>
                </a:solidFill>
                <a:highlight>
                  <a:srgbClr val="FFFFFF"/>
                </a:highlight>
              </a:rPr>
              <a:t>&gt;</a:t>
            </a:r>
            <a:r>
              <a:rPr lang="en-US" sz="2400" b="1" dirty="0">
                <a:solidFill>
                  <a:srgbClr val="000000"/>
                </a:solidFill>
                <a:highlight>
                  <a:srgbClr val="FFFFFF"/>
                </a:highlight>
              </a:rPr>
              <a:t>{{</a:t>
            </a:r>
            <a:r>
              <a:rPr lang="en-US" sz="2400" dirty="0">
                <a:solidFill>
                  <a:srgbClr val="800080"/>
                </a:solidFill>
                <a:highlight>
                  <a:srgbClr val="FFFFFF"/>
                </a:highlight>
              </a:rPr>
              <a:t>book</a:t>
            </a:r>
            <a:r>
              <a:rPr lang="en-US" sz="2400" b="1" dirty="0">
                <a:solidFill>
                  <a:srgbClr val="000000"/>
                </a:solidFill>
                <a:highlight>
                  <a:srgbClr val="FFFFFF"/>
                </a:highlight>
              </a:rPr>
              <a:t>}}</a:t>
            </a:r>
            <a:r>
              <a:rPr lang="en-US" sz="2400" dirty="0">
                <a:solidFill>
                  <a:srgbClr val="0000FF"/>
                </a:solidFill>
                <a:highlight>
                  <a:srgbClr val="FFFFFF"/>
                </a:highlight>
              </a:rPr>
              <a:t>&lt;/</a:t>
            </a:r>
            <a:r>
              <a:rPr lang="en-US" sz="2400" dirty="0">
                <a:solidFill>
                  <a:srgbClr val="800000"/>
                </a:solidFill>
                <a:highlight>
                  <a:srgbClr val="FFFFFF"/>
                </a:highlight>
              </a:rPr>
              <a:t>td</a:t>
            </a:r>
            <a:r>
              <a:rPr lang="en-US" sz="2400" dirty="0">
                <a:solidFill>
                  <a:srgbClr val="0000FF"/>
                </a:solidFill>
                <a:highlight>
                  <a:srgbClr val="FFFFFF"/>
                </a:highlight>
              </a:rPr>
              <a:t>&gt;</a:t>
            </a:r>
            <a:endParaRPr lang="en-US" sz="2400" dirty="0">
              <a:solidFill>
                <a:srgbClr val="000000"/>
              </a:solidFill>
              <a:highlight>
                <a:srgbClr val="FFFFFF"/>
              </a:highlight>
            </a:endParaRPr>
          </a:p>
          <a:p>
            <a:r>
              <a:rPr lang="en-US" sz="2400" dirty="0">
                <a:solidFill>
                  <a:srgbClr val="0000FF"/>
                </a:solidFill>
                <a:highlight>
                  <a:srgbClr val="FFFFFF"/>
                </a:highlight>
              </a:rPr>
              <a:t>&lt;/</a:t>
            </a:r>
            <a:r>
              <a:rPr lang="en-US" sz="2400" dirty="0" err="1">
                <a:solidFill>
                  <a:srgbClr val="800000"/>
                </a:solidFill>
                <a:highlight>
                  <a:srgbClr val="FFFFFF"/>
                </a:highlight>
              </a:rPr>
              <a:t>tr</a:t>
            </a:r>
            <a:r>
              <a:rPr lang="en-US" sz="2400" dirty="0">
                <a:solidFill>
                  <a:srgbClr val="0000FF"/>
                </a:solidFill>
                <a:highlight>
                  <a:srgbClr val="FFFFFF"/>
                </a:highlight>
              </a:rPr>
              <a:t>&gt;</a:t>
            </a:r>
            <a:endParaRPr lang="en-US" sz="2400" dirty="0"/>
          </a:p>
        </p:txBody>
      </p:sp>
      <p:pic>
        <p:nvPicPr>
          <p:cNvPr id="2" name="Picture 1"/>
          <p:cNvPicPr>
            <a:picLocks noChangeAspect="1"/>
          </p:cNvPicPr>
          <p:nvPr/>
        </p:nvPicPr>
        <p:blipFill>
          <a:blip r:embed="rId3"/>
          <a:stretch>
            <a:fillRect/>
          </a:stretch>
        </p:blipFill>
        <p:spPr>
          <a:xfrm>
            <a:off x="653031" y="2650835"/>
            <a:ext cx="3600450" cy="1009650"/>
          </a:xfrm>
          <a:prstGeom prst="rect">
            <a:avLst/>
          </a:prstGeom>
        </p:spPr>
      </p:pic>
    </p:spTree>
    <p:extLst>
      <p:ext uri="{BB962C8B-B14F-4D97-AF65-F5344CB8AC3E}">
        <p14:creationId xmlns:p14="http://schemas.microsoft.com/office/powerpoint/2010/main" val="11777086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a:t>Building Better Components</a:t>
            </a:r>
            <a:endParaRPr lang="en-US" dirty="0"/>
          </a:p>
        </p:txBody>
      </p:sp>
      <p:sp>
        <p:nvSpPr>
          <p:cNvPr id="12" name="Text Placeholder 1"/>
          <p:cNvSpPr>
            <a:spLocks noGrp="1"/>
          </p:cNvSpPr>
          <p:nvPr>
            <p:ph type="body" sz="quarter" idx="10"/>
          </p:nvPr>
        </p:nvSpPr>
        <p:spPr>
          <a:xfrm>
            <a:off x="335280" y="1626960"/>
            <a:ext cx="11521440" cy="4533810"/>
          </a:xfrm>
        </p:spPr>
        <p:txBody>
          <a:bodyPr/>
          <a:lstStyle/>
          <a:p>
            <a:r>
              <a:rPr lang="en-US" dirty="0"/>
              <a:t>Components are one of the key building blocks of an Angular application</a:t>
            </a:r>
          </a:p>
          <a:p>
            <a:r>
              <a:rPr lang="en-US" dirty="0"/>
              <a:t>The cleaner the components are the better the application</a:t>
            </a:r>
          </a:p>
        </p:txBody>
      </p:sp>
    </p:spTree>
    <p:extLst>
      <p:ext uri="{BB962C8B-B14F-4D97-AF65-F5344CB8AC3E}">
        <p14:creationId xmlns:p14="http://schemas.microsoft.com/office/powerpoint/2010/main" val="26290213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fontScale="90000"/>
          </a:bodyPr>
          <a:lstStyle/>
          <a:p>
            <a:r>
              <a:rPr lang="en-US" dirty="0"/>
              <a:t>How Can We make Our Components Better?</a:t>
            </a:r>
          </a:p>
        </p:txBody>
      </p:sp>
      <p:sp>
        <p:nvSpPr>
          <p:cNvPr id="12" name="Text Placeholder 1"/>
          <p:cNvSpPr>
            <a:spLocks noGrp="1"/>
          </p:cNvSpPr>
          <p:nvPr>
            <p:ph type="body" sz="quarter" idx="10"/>
          </p:nvPr>
        </p:nvSpPr>
        <p:spPr>
          <a:xfrm>
            <a:off x="335280" y="1626960"/>
            <a:ext cx="11521440" cy="4533810"/>
          </a:xfrm>
        </p:spPr>
        <p:txBody>
          <a:bodyPr/>
          <a:lstStyle/>
          <a:p>
            <a:r>
              <a:rPr lang="en-US" dirty="0"/>
              <a:t>Strong Typing and Interfaces</a:t>
            </a:r>
          </a:p>
          <a:p>
            <a:r>
              <a:rPr lang="en-US" dirty="0"/>
              <a:t>Encapsulating Styles</a:t>
            </a:r>
          </a:p>
          <a:p>
            <a:r>
              <a:rPr lang="en-US" dirty="0"/>
              <a:t>Lifecycle Hooks</a:t>
            </a:r>
          </a:p>
          <a:p>
            <a:r>
              <a:rPr lang="en-US" dirty="0"/>
              <a:t>Relative Paths with Module Id</a:t>
            </a:r>
          </a:p>
        </p:txBody>
      </p:sp>
    </p:spTree>
    <p:extLst>
      <p:ext uri="{BB962C8B-B14F-4D97-AF65-F5344CB8AC3E}">
        <p14:creationId xmlns:p14="http://schemas.microsoft.com/office/powerpoint/2010/main" val="33019200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dirty="0"/>
              <a:t>Strong Typing and Interfaces</a:t>
            </a:r>
          </a:p>
        </p:txBody>
      </p:sp>
      <p:sp>
        <p:nvSpPr>
          <p:cNvPr id="12" name="Text Placeholder 1"/>
          <p:cNvSpPr>
            <a:spLocks noGrp="1"/>
          </p:cNvSpPr>
          <p:nvPr>
            <p:ph type="body" sz="quarter" idx="10"/>
          </p:nvPr>
        </p:nvSpPr>
        <p:spPr>
          <a:xfrm>
            <a:off x="335280" y="1626960"/>
            <a:ext cx="11521440" cy="4533810"/>
          </a:xfrm>
        </p:spPr>
        <p:txBody>
          <a:bodyPr/>
          <a:lstStyle/>
          <a:p>
            <a:r>
              <a:rPr lang="en-US" dirty="0"/>
              <a:t>One of the benefits of using </a:t>
            </a:r>
            <a:r>
              <a:rPr lang="en-US" dirty="0" err="1"/>
              <a:t>TypeScript</a:t>
            </a:r>
            <a:r>
              <a:rPr lang="en-US" dirty="0"/>
              <a:t> is strong typing</a:t>
            </a:r>
          </a:p>
        </p:txBody>
      </p:sp>
      <p:sp>
        <p:nvSpPr>
          <p:cNvPr id="4" name="Rectangle 3"/>
          <p:cNvSpPr/>
          <p:nvPr/>
        </p:nvSpPr>
        <p:spPr>
          <a:xfrm>
            <a:off x="7703820" y="2462211"/>
            <a:ext cx="2503170" cy="19316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Every property has a type</a:t>
            </a:r>
          </a:p>
          <a:p>
            <a:pPr marL="285750" indent="-285750">
              <a:buFont typeface="Arial" panose="020B0604020202020204" pitchFamily="34" charset="0"/>
              <a:buChar char="•"/>
            </a:pPr>
            <a:r>
              <a:rPr lang="en-US" dirty="0"/>
              <a:t>Every parameter has a type </a:t>
            </a:r>
          </a:p>
          <a:p>
            <a:pPr marL="285750" indent="-285750">
              <a:buFont typeface="Arial" panose="020B0604020202020204" pitchFamily="34" charset="0"/>
              <a:buChar char="•"/>
            </a:pPr>
            <a:r>
              <a:rPr lang="en-US" dirty="0"/>
              <a:t>Every method has a return type</a:t>
            </a:r>
          </a:p>
        </p:txBody>
      </p:sp>
      <p:sp>
        <p:nvSpPr>
          <p:cNvPr id="6" name="Rectangle 5"/>
          <p:cNvSpPr/>
          <p:nvPr/>
        </p:nvSpPr>
        <p:spPr>
          <a:xfrm>
            <a:off x="7703820" y="5189220"/>
            <a:ext cx="2503170" cy="1288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some cases we have a property or a method that doesn’t have a predefined type</a:t>
            </a:r>
          </a:p>
        </p:txBody>
      </p:sp>
      <p:pic>
        <p:nvPicPr>
          <p:cNvPr id="29" name="Picture 28"/>
          <p:cNvPicPr>
            <a:picLocks noChangeAspect="1"/>
          </p:cNvPicPr>
          <p:nvPr/>
        </p:nvPicPr>
        <p:blipFill>
          <a:blip r:embed="rId3"/>
          <a:stretch>
            <a:fillRect/>
          </a:stretch>
        </p:blipFill>
        <p:spPr>
          <a:xfrm>
            <a:off x="668655" y="2952750"/>
            <a:ext cx="3848100" cy="2324100"/>
          </a:xfrm>
          <a:prstGeom prst="rect">
            <a:avLst/>
          </a:prstGeom>
        </p:spPr>
      </p:pic>
      <p:cxnSp>
        <p:nvCxnSpPr>
          <p:cNvPr id="9" name="Straight Arrow Connector 8"/>
          <p:cNvCxnSpPr>
            <a:stCxn id="4" idx="1"/>
          </p:cNvCxnSpPr>
          <p:nvPr/>
        </p:nvCxnSpPr>
        <p:spPr>
          <a:xfrm flipH="1" flipV="1">
            <a:off x="2609850" y="3280410"/>
            <a:ext cx="5093970" cy="147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1"/>
          </p:cNvCxnSpPr>
          <p:nvPr/>
        </p:nvCxnSpPr>
        <p:spPr>
          <a:xfrm flipH="1">
            <a:off x="3543300" y="3428046"/>
            <a:ext cx="4160520" cy="240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1"/>
          </p:cNvCxnSpPr>
          <p:nvPr/>
        </p:nvCxnSpPr>
        <p:spPr>
          <a:xfrm flipH="1">
            <a:off x="2377440" y="3428046"/>
            <a:ext cx="5326380" cy="965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1"/>
          </p:cNvCxnSpPr>
          <p:nvPr/>
        </p:nvCxnSpPr>
        <p:spPr>
          <a:xfrm flipH="1" flipV="1">
            <a:off x="2708910" y="3511391"/>
            <a:ext cx="4994910" cy="2321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59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dirty="0"/>
              <a:t>Strong Typing and Interfaces</a:t>
            </a:r>
          </a:p>
        </p:txBody>
      </p:sp>
      <p:sp>
        <p:nvSpPr>
          <p:cNvPr id="12" name="Text Placeholder 1"/>
          <p:cNvSpPr>
            <a:spLocks noGrp="1"/>
          </p:cNvSpPr>
          <p:nvPr>
            <p:ph type="body" sz="quarter" idx="10"/>
          </p:nvPr>
        </p:nvSpPr>
        <p:spPr>
          <a:xfrm>
            <a:off x="335280" y="1626960"/>
            <a:ext cx="11521440" cy="4533810"/>
          </a:xfrm>
        </p:spPr>
        <p:txBody>
          <a:bodyPr/>
          <a:lstStyle/>
          <a:p>
            <a:r>
              <a:rPr lang="en-US" dirty="0"/>
              <a:t>One of the benefits of using </a:t>
            </a:r>
            <a:r>
              <a:rPr lang="en-US" dirty="0" err="1"/>
              <a:t>TypeScript</a:t>
            </a:r>
            <a:r>
              <a:rPr lang="en-US" dirty="0"/>
              <a:t> is strong typing</a:t>
            </a:r>
          </a:p>
        </p:txBody>
      </p:sp>
      <p:sp>
        <p:nvSpPr>
          <p:cNvPr id="6" name="Rectangle 5"/>
          <p:cNvSpPr/>
          <p:nvPr/>
        </p:nvSpPr>
        <p:spPr>
          <a:xfrm>
            <a:off x="7692390" y="2872466"/>
            <a:ext cx="2503170" cy="2377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‘any’ negates the benefits of strong typing</a:t>
            </a:r>
          </a:p>
        </p:txBody>
      </p:sp>
      <p:pic>
        <p:nvPicPr>
          <p:cNvPr id="15" name="Picture 14"/>
          <p:cNvPicPr>
            <a:picLocks noChangeAspect="1"/>
          </p:cNvPicPr>
          <p:nvPr/>
        </p:nvPicPr>
        <p:blipFill>
          <a:blip r:embed="rId3"/>
          <a:stretch>
            <a:fillRect/>
          </a:stretch>
        </p:blipFill>
        <p:spPr>
          <a:xfrm>
            <a:off x="668655" y="2952750"/>
            <a:ext cx="3848100" cy="2324100"/>
          </a:xfrm>
          <a:prstGeom prst="rect">
            <a:avLst/>
          </a:prstGeom>
        </p:spPr>
      </p:pic>
      <p:cxnSp>
        <p:nvCxnSpPr>
          <p:cNvPr id="17" name="Straight Arrow Connector 16"/>
          <p:cNvCxnSpPr>
            <a:stCxn id="6" idx="1"/>
          </p:cNvCxnSpPr>
          <p:nvPr/>
        </p:nvCxnSpPr>
        <p:spPr>
          <a:xfrm flipH="1" flipV="1">
            <a:off x="2434590" y="3497582"/>
            <a:ext cx="5257800" cy="563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4683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dirty="0"/>
              <a:t>Strong Typing and Interfaces</a:t>
            </a:r>
          </a:p>
        </p:txBody>
      </p:sp>
      <p:sp>
        <p:nvSpPr>
          <p:cNvPr id="8" name="Text Placeholder 1"/>
          <p:cNvSpPr txBox="1">
            <a:spLocks/>
          </p:cNvSpPr>
          <p:nvPr/>
        </p:nvSpPr>
        <p:spPr>
          <a:xfrm>
            <a:off x="335280" y="1626960"/>
            <a:ext cx="11521440" cy="4533810"/>
          </a:xfrm>
          <a:prstGeom prst="rect">
            <a:avLst/>
          </a:prstGeom>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 specify a custom type we can define an Interface</a:t>
            </a:r>
          </a:p>
        </p:txBody>
      </p:sp>
      <p:pic>
        <p:nvPicPr>
          <p:cNvPr id="4" name="Picture 3"/>
          <p:cNvPicPr>
            <a:picLocks noChangeAspect="1"/>
          </p:cNvPicPr>
          <p:nvPr/>
        </p:nvPicPr>
        <p:blipFill>
          <a:blip r:embed="rId3"/>
          <a:stretch>
            <a:fillRect/>
          </a:stretch>
        </p:blipFill>
        <p:spPr>
          <a:xfrm>
            <a:off x="687705" y="2551747"/>
            <a:ext cx="2838450" cy="1000125"/>
          </a:xfrm>
          <a:prstGeom prst="rect">
            <a:avLst/>
          </a:prstGeom>
        </p:spPr>
      </p:pic>
      <p:pic>
        <p:nvPicPr>
          <p:cNvPr id="5" name="Picture 4"/>
          <p:cNvPicPr>
            <a:picLocks noChangeAspect="1"/>
          </p:cNvPicPr>
          <p:nvPr/>
        </p:nvPicPr>
        <p:blipFill>
          <a:blip r:embed="rId4"/>
          <a:stretch>
            <a:fillRect/>
          </a:stretch>
        </p:blipFill>
        <p:spPr>
          <a:xfrm>
            <a:off x="4331017" y="2551747"/>
            <a:ext cx="5610225" cy="1276350"/>
          </a:xfrm>
          <a:prstGeom prst="rect">
            <a:avLst/>
          </a:prstGeom>
        </p:spPr>
      </p:pic>
    </p:spTree>
    <p:extLst>
      <p:ext uri="{BB962C8B-B14F-4D97-AF65-F5344CB8AC3E}">
        <p14:creationId xmlns:p14="http://schemas.microsoft.com/office/powerpoint/2010/main" val="2422514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dirty="0"/>
              <a:t>Strong Typing and Interfaces</a:t>
            </a:r>
          </a:p>
        </p:txBody>
      </p:sp>
      <p:sp>
        <p:nvSpPr>
          <p:cNvPr id="8" name="Text Placeholder 1"/>
          <p:cNvSpPr txBox="1">
            <a:spLocks/>
          </p:cNvSpPr>
          <p:nvPr/>
        </p:nvSpPr>
        <p:spPr>
          <a:xfrm>
            <a:off x="335280" y="1626960"/>
            <a:ext cx="11521440" cy="4533810"/>
          </a:xfrm>
          <a:prstGeom prst="rect">
            <a:avLst/>
          </a:prstGeom>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Interfaces are only a compile-time construct and have no effect on the generated code</a:t>
            </a:r>
          </a:p>
          <a:p>
            <a:pPr lvl="1"/>
            <a:r>
              <a:rPr lang="en-US" dirty="0"/>
              <a:t>ES 2015 does not support it yet</a:t>
            </a:r>
          </a:p>
        </p:txBody>
      </p:sp>
    </p:spTree>
    <p:extLst>
      <p:ext uri="{BB962C8B-B14F-4D97-AF65-F5344CB8AC3E}">
        <p14:creationId xmlns:p14="http://schemas.microsoft.com/office/powerpoint/2010/main" val="4485012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dirty="0"/>
              <a:t>Encapsulating Styles</a:t>
            </a:r>
          </a:p>
        </p:txBody>
      </p:sp>
      <p:pic>
        <p:nvPicPr>
          <p:cNvPr id="2" name="Picture 1"/>
          <p:cNvPicPr>
            <a:picLocks noChangeAspect="1"/>
          </p:cNvPicPr>
          <p:nvPr/>
        </p:nvPicPr>
        <p:blipFill>
          <a:blip r:embed="rId3"/>
          <a:stretch>
            <a:fillRect/>
          </a:stretch>
        </p:blipFill>
        <p:spPr>
          <a:xfrm>
            <a:off x="209550" y="1657187"/>
            <a:ext cx="8175445" cy="3749365"/>
          </a:xfrm>
          <a:prstGeom prst="rect">
            <a:avLst/>
          </a:prstGeom>
        </p:spPr>
      </p:pic>
      <p:sp>
        <p:nvSpPr>
          <p:cNvPr id="9" name="Rectangle 8"/>
          <p:cNvSpPr/>
          <p:nvPr/>
        </p:nvSpPr>
        <p:spPr>
          <a:xfrm>
            <a:off x="8686800" y="2575286"/>
            <a:ext cx="2503170" cy="2377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Encapsulated Styles</a:t>
            </a:r>
          </a:p>
        </p:txBody>
      </p:sp>
      <p:cxnSp>
        <p:nvCxnSpPr>
          <p:cNvPr id="10" name="Straight Arrow Connector 9"/>
          <p:cNvCxnSpPr>
            <a:stCxn id="9" idx="1"/>
          </p:cNvCxnSpPr>
          <p:nvPr/>
        </p:nvCxnSpPr>
        <p:spPr>
          <a:xfrm flipH="1" flipV="1">
            <a:off x="6663690" y="3531870"/>
            <a:ext cx="2023110" cy="232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6651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dirty="0"/>
              <a:t>Lifecycle Hooks</a:t>
            </a:r>
          </a:p>
        </p:txBody>
      </p:sp>
      <p:sp>
        <p:nvSpPr>
          <p:cNvPr id="12" name="Text Placeholder 1"/>
          <p:cNvSpPr>
            <a:spLocks noGrp="1"/>
          </p:cNvSpPr>
          <p:nvPr>
            <p:ph type="body" sz="quarter" idx="10"/>
          </p:nvPr>
        </p:nvSpPr>
        <p:spPr>
          <a:xfrm>
            <a:off x="335280" y="1626960"/>
            <a:ext cx="11521440" cy="4533810"/>
          </a:xfrm>
        </p:spPr>
        <p:txBody>
          <a:bodyPr/>
          <a:lstStyle/>
          <a:p>
            <a:r>
              <a:rPr lang="en-US" dirty="0"/>
              <a:t>A component lifecycle is managed by Angular</a:t>
            </a:r>
          </a:p>
        </p:txBody>
      </p:sp>
    </p:spTree>
    <p:extLst>
      <p:ext uri="{BB962C8B-B14F-4D97-AF65-F5344CB8AC3E}">
        <p14:creationId xmlns:p14="http://schemas.microsoft.com/office/powerpoint/2010/main" val="2752666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Angular implements semantic versioning</a:t>
            </a:r>
          </a:p>
          <a:p>
            <a:endParaRPr lang="en-US" sz="3200" dirty="0"/>
          </a:p>
          <a:p>
            <a:r>
              <a:rPr lang="en-US" dirty="0"/>
              <a:t>The version of Angular doesn’t matter anymore beyond bug fixing purposes. The framework should simply be called </a:t>
            </a:r>
            <a:r>
              <a:rPr lang="en-US" dirty="0">
                <a:hlinkClick r:id="rId3"/>
              </a:rPr>
              <a:t>Angular</a:t>
            </a:r>
          </a:p>
        </p:txBody>
      </p:sp>
      <p:sp>
        <p:nvSpPr>
          <p:cNvPr id="3" name="Title 2"/>
          <p:cNvSpPr>
            <a:spLocks noGrp="1"/>
          </p:cNvSpPr>
          <p:nvPr>
            <p:ph type="title"/>
          </p:nvPr>
        </p:nvSpPr>
        <p:spPr>
          <a:solidFill>
            <a:schemeClr val="accent2">
              <a:lumMod val="75000"/>
            </a:schemeClr>
          </a:solidFill>
        </p:spPr>
        <p:txBody>
          <a:bodyPr/>
          <a:lstStyle/>
          <a:p>
            <a:r>
              <a:rPr lang="en-US" dirty="0"/>
              <a:t>Let Us Talk About Angular Versions</a:t>
            </a:r>
          </a:p>
        </p:txBody>
      </p:sp>
    </p:spTree>
    <p:extLst>
      <p:ext uri="{BB962C8B-B14F-4D97-AF65-F5344CB8AC3E}">
        <p14:creationId xmlns:p14="http://schemas.microsoft.com/office/powerpoint/2010/main" val="13577279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U-Turn Arrow 1"/>
          <p:cNvSpPr/>
          <p:nvPr/>
        </p:nvSpPr>
        <p:spPr>
          <a:xfrm rot="16200000">
            <a:off x="5573147" y="4631095"/>
            <a:ext cx="1211715" cy="1365616"/>
          </a:xfrm>
          <a:prstGeom prst="utur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itle 2"/>
          <p:cNvSpPr>
            <a:spLocks noGrp="1"/>
          </p:cNvSpPr>
          <p:nvPr>
            <p:ph type="title"/>
          </p:nvPr>
        </p:nvSpPr>
        <p:spPr>
          <a:solidFill>
            <a:schemeClr val="accent2">
              <a:lumMod val="75000"/>
            </a:schemeClr>
          </a:solidFill>
        </p:spPr>
        <p:txBody>
          <a:bodyPr/>
          <a:lstStyle/>
          <a:p>
            <a:r>
              <a:rPr lang="en-US" dirty="0"/>
              <a:t>Component Lifecycle</a:t>
            </a:r>
          </a:p>
        </p:txBody>
      </p:sp>
      <p:sp>
        <p:nvSpPr>
          <p:cNvPr id="4" name="Rectangle 3"/>
          <p:cNvSpPr/>
          <p:nvPr/>
        </p:nvSpPr>
        <p:spPr>
          <a:xfrm>
            <a:off x="743494" y="1910444"/>
            <a:ext cx="1836421" cy="158387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Create</a:t>
            </a:r>
            <a:endParaRPr lang="en-US" dirty="0"/>
          </a:p>
        </p:txBody>
      </p:sp>
      <p:sp>
        <p:nvSpPr>
          <p:cNvPr id="10" name="Right Arrow 9"/>
          <p:cNvSpPr/>
          <p:nvPr/>
        </p:nvSpPr>
        <p:spPr>
          <a:xfrm>
            <a:off x="2579915" y="2267404"/>
            <a:ext cx="1042850" cy="839561"/>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p:txBody>
      </p:sp>
      <p:sp>
        <p:nvSpPr>
          <p:cNvPr id="12" name="Rectangle 11"/>
          <p:cNvSpPr/>
          <p:nvPr/>
        </p:nvSpPr>
        <p:spPr>
          <a:xfrm>
            <a:off x="3622765" y="1910444"/>
            <a:ext cx="1836421" cy="158387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Render</a:t>
            </a:r>
            <a:endParaRPr lang="en-US" dirty="0"/>
          </a:p>
        </p:txBody>
      </p:sp>
      <p:sp>
        <p:nvSpPr>
          <p:cNvPr id="13" name="Right Arrow 12"/>
          <p:cNvSpPr/>
          <p:nvPr/>
        </p:nvSpPr>
        <p:spPr>
          <a:xfrm>
            <a:off x="5459186" y="2282598"/>
            <a:ext cx="1042850" cy="839561"/>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p:txBody>
      </p:sp>
      <p:sp>
        <p:nvSpPr>
          <p:cNvPr id="14" name="Rectangle 13"/>
          <p:cNvSpPr/>
          <p:nvPr/>
        </p:nvSpPr>
        <p:spPr>
          <a:xfrm>
            <a:off x="6502036" y="1895248"/>
            <a:ext cx="1836421" cy="158387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Create &amp; Render Children</a:t>
            </a:r>
            <a:endParaRPr lang="en-US" dirty="0"/>
          </a:p>
        </p:txBody>
      </p:sp>
      <p:sp>
        <p:nvSpPr>
          <p:cNvPr id="15" name="Right Arrow 14"/>
          <p:cNvSpPr/>
          <p:nvPr/>
        </p:nvSpPr>
        <p:spPr>
          <a:xfrm rot="5400000">
            <a:off x="6898820" y="3580764"/>
            <a:ext cx="1042850" cy="839561"/>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p:txBody>
      </p:sp>
      <p:sp>
        <p:nvSpPr>
          <p:cNvPr id="16" name="Rectangle 15"/>
          <p:cNvSpPr/>
          <p:nvPr/>
        </p:nvSpPr>
        <p:spPr>
          <a:xfrm>
            <a:off x="6502036" y="4521970"/>
            <a:ext cx="1836421" cy="158387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Process Changes</a:t>
            </a:r>
            <a:endParaRPr lang="en-US" dirty="0"/>
          </a:p>
        </p:txBody>
      </p:sp>
      <p:sp>
        <p:nvSpPr>
          <p:cNvPr id="17" name="Rectangle 16"/>
          <p:cNvSpPr/>
          <p:nvPr/>
        </p:nvSpPr>
        <p:spPr>
          <a:xfrm>
            <a:off x="9381307" y="4521970"/>
            <a:ext cx="1836421" cy="158387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Destroy</a:t>
            </a:r>
            <a:endParaRPr lang="en-US" dirty="0"/>
          </a:p>
        </p:txBody>
      </p:sp>
      <p:sp>
        <p:nvSpPr>
          <p:cNvPr id="18" name="Right Arrow 17"/>
          <p:cNvSpPr/>
          <p:nvPr/>
        </p:nvSpPr>
        <p:spPr>
          <a:xfrm>
            <a:off x="8338457" y="4894124"/>
            <a:ext cx="1042850" cy="839561"/>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p:txBody>
      </p:sp>
      <p:sp>
        <p:nvSpPr>
          <p:cNvPr id="19" name="Rectangular Callout 18"/>
          <p:cNvSpPr/>
          <p:nvPr/>
        </p:nvSpPr>
        <p:spPr>
          <a:xfrm>
            <a:off x="500062" y="4039227"/>
            <a:ext cx="2253342" cy="1880534"/>
          </a:xfrm>
          <a:prstGeom prst="wedgeRectCallout">
            <a:avLst>
              <a:gd name="adj1" fmla="val -8378"/>
              <a:gd name="adj2" fmla="val -79691"/>
            </a:avLst>
          </a:prstGeom>
          <a:solidFill>
            <a:schemeClr val="accent5">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solidFill>
                  <a:srgbClr val="FFFF00"/>
                </a:solidFill>
              </a:rPr>
              <a:t>ngOnInit</a:t>
            </a:r>
            <a:endParaRPr lang="en-US" sz="2400" dirty="0">
              <a:solidFill>
                <a:srgbClr val="FFFF00"/>
              </a:solidFill>
            </a:endParaRPr>
          </a:p>
          <a:p>
            <a:pPr algn="ctr"/>
            <a:r>
              <a:rPr lang="en-US" sz="2400" dirty="0"/>
              <a:t>(after data-bound input properties initialized)</a:t>
            </a:r>
            <a:endParaRPr lang="en-US" dirty="0"/>
          </a:p>
        </p:txBody>
      </p:sp>
      <p:sp>
        <p:nvSpPr>
          <p:cNvPr id="20" name="Rectangular Callout 19"/>
          <p:cNvSpPr/>
          <p:nvPr/>
        </p:nvSpPr>
        <p:spPr>
          <a:xfrm>
            <a:off x="3103377" y="3782052"/>
            <a:ext cx="2253342" cy="1892272"/>
          </a:xfrm>
          <a:prstGeom prst="wedgeRectCallout">
            <a:avLst>
              <a:gd name="adj1" fmla="val 101042"/>
              <a:gd name="adj2" fmla="val -8691"/>
            </a:avLst>
          </a:prstGeom>
          <a:solidFill>
            <a:schemeClr val="accent5">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solidFill>
                  <a:srgbClr val="FFFF00"/>
                </a:solidFill>
              </a:rPr>
              <a:t>ngOnChanges</a:t>
            </a:r>
            <a:endParaRPr lang="en-US" sz="2400" dirty="0">
              <a:solidFill>
                <a:srgbClr val="FFFF00"/>
              </a:solidFill>
            </a:endParaRPr>
          </a:p>
          <a:p>
            <a:pPr algn="ctr"/>
            <a:r>
              <a:rPr lang="en-US" sz="2400" dirty="0"/>
              <a:t>(after </a:t>
            </a:r>
            <a:r>
              <a:rPr lang="en-US" sz="2400" dirty="0" err="1"/>
              <a:t>databound</a:t>
            </a:r>
            <a:r>
              <a:rPr lang="en-US" sz="2400" dirty="0"/>
              <a:t> properties changed)</a:t>
            </a:r>
            <a:endParaRPr lang="en-US" dirty="0"/>
          </a:p>
        </p:txBody>
      </p:sp>
      <p:sp>
        <p:nvSpPr>
          <p:cNvPr id="21" name="Rectangular Callout 20"/>
          <p:cNvSpPr/>
          <p:nvPr/>
        </p:nvSpPr>
        <p:spPr>
          <a:xfrm>
            <a:off x="9381304" y="2432958"/>
            <a:ext cx="2253342" cy="1606270"/>
          </a:xfrm>
          <a:prstGeom prst="wedgeRectCallout">
            <a:avLst>
              <a:gd name="adj1" fmla="val 11186"/>
              <a:gd name="adj2" fmla="val 79144"/>
            </a:avLst>
          </a:prstGeom>
          <a:solidFill>
            <a:schemeClr val="accent5">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solidFill>
                  <a:srgbClr val="FFFF00"/>
                </a:solidFill>
              </a:rPr>
              <a:t>ngOnDestroy</a:t>
            </a:r>
            <a:endParaRPr lang="en-US" sz="2400" dirty="0">
              <a:solidFill>
                <a:srgbClr val="FFFF00"/>
              </a:solidFill>
            </a:endParaRPr>
          </a:p>
          <a:p>
            <a:pPr algn="ctr"/>
            <a:r>
              <a:rPr lang="en-US" sz="2400" dirty="0"/>
              <a:t>(right before component destroyed</a:t>
            </a:r>
            <a:endParaRPr lang="en-US" dirty="0"/>
          </a:p>
        </p:txBody>
      </p:sp>
    </p:spTree>
    <p:extLst>
      <p:ext uri="{BB962C8B-B14F-4D97-AF65-F5344CB8AC3E}">
        <p14:creationId xmlns:p14="http://schemas.microsoft.com/office/powerpoint/2010/main" val="4567153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Lifecycle Hooks</a:t>
            </a:r>
          </a:p>
        </p:txBody>
      </p:sp>
      <p:sp>
        <p:nvSpPr>
          <p:cNvPr id="3" name="Text Placeholder 2"/>
          <p:cNvSpPr>
            <a:spLocks noGrp="1"/>
          </p:cNvSpPr>
          <p:nvPr>
            <p:ph type="body" sz="quarter" idx="10"/>
          </p:nvPr>
        </p:nvSpPr>
        <p:spPr>
          <a:xfrm>
            <a:off x="335279" y="1235076"/>
            <a:ext cx="11521441" cy="3843110"/>
          </a:xfrm>
        </p:spPr>
        <p:txBody>
          <a:bodyPr/>
          <a:lstStyle/>
          <a:p>
            <a:pPr lvl="0"/>
            <a:r>
              <a:rPr lang="en-US" sz="2000" dirty="0">
                <a:solidFill>
                  <a:srgbClr val="0000FF"/>
                </a:solidFill>
                <a:highlight>
                  <a:srgbClr val="FFFFFF"/>
                </a:highlight>
              </a:rPr>
              <a:t>import</a:t>
            </a:r>
            <a:r>
              <a:rPr lang="en-US" sz="1050" dirty="0">
                <a:solidFill>
                  <a:srgbClr val="000000"/>
                </a:solidFill>
                <a:highlight>
                  <a:srgbClr val="FFFFFF"/>
                </a:highlight>
              </a:rPr>
              <a:t> </a:t>
            </a:r>
            <a:r>
              <a:rPr lang="en-US" sz="2000" dirty="0">
                <a:solidFill>
                  <a:srgbClr val="000000"/>
                </a:solidFill>
                <a:highlight>
                  <a:srgbClr val="FFFFFF"/>
                </a:highlight>
              </a:rPr>
              <a:t>{</a:t>
            </a:r>
            <a:r>
              <a:rPr lang="en-US" sz="1050" dirty="0">
                <a:solidFill>
                  <a:srgbClr val="000000"/>
                </a:solidFill>
                <a:highlight>
                  <a:srgbClr val="FFFFFF"/>
                </a:highlight>
              </a:rPr>
              <a:t> </a:t>
            </a:r>
            <a:r>
              <a:rPr lang="en-US" sz="2000" dirty="0">
                <a:solidFill>
                  <a:srgbClr val="000000"/>
                </a:solidFill>
                <a:highlight>
                  <a:srgbClr val="FFFFFF"/>
                </a:highlight>
              </a:rPr>
              <a:t>Component, </a:t>
            </a:r>
            <a:r>
              <a:rPr lang="en-US" sz="2000" dirty="0" err="1">
                <a:solidFill>
                  <a:srgbClr val="000000"/>
                </a:solidFill>
                <a:highlight>
                  <a:srgbClr val="FFFFFF"/>
                </a:highlight>
              </a:rPr>
              <a:t>OnInit</a:t>
            </a:r>
            <a:r>
              <a:rPr lang="en-US" sz="1050" dirty="0">
                <a:solidFill>
                  <a:srgbClr val="000000"/>
                </a:solidFill>
                <a:highlight>
                  <a:srgbClr val="FFFFFF"/>
                </a:highlight>
              </a:rPr>
              <a:t> </a:t>
            </a:r>
            <a:r>
              <a:rPr lang="en-US" sz="2000" dirty="0">
                <a:solidFill>
                  <a:srgbClr val="000000"/>
                </a:solidFill>
                <a:highlight>
                  <a:srgbClr val="FFFFFF"/>
                </a:highlight>
              </a:rPr>
              <a:t>}</a:t>
            </a:r>
            <a:r>
              <a:rPr lang="en-US" sz="1050" dirty="0">
                <a:solidFill>
                  <a:srgbClr val="000000"/>
                </a:solidFill>
                <a:highlight>
                  <a:srgbClr val="FFFFFF"/>
                </a:highlight>
              </a:rPr>
              <a:t> </a:t>
            </a:r>
            <a:r>
              <a:rPr lang="en-US" sz="2000" dirty="0">
                <a:solidFill>
                  <a:srgbClr val="0000FF"/>
                </a:solidFill>
                <a:highlight>
                  <a:srgbClr val="FFFFFF"/>
                </a:highlight>
              </a:rPr>
              <a:t>from</a:t>
            </a:r>
            <a:r>
              <a:rPr lang="en-US" sz="1050" dirty="0">
                <a:solidFill>
                  <a:srgbClr val="000000"/>
                </a:solidFill>
                <a:highlight>
                  <a:srgbClr val="FFFFFF"/>
                </a:highlight>
              </a:rPr>
              <a:t> </a:t>
            </a:r>
            <a:r>
              <a:rPr lang="en-US" sz="2000" dirty="0">
                <a:solidFill>
                  <a:srgbClr val="A31515"/>
                </a:solidFill>
                <a:highlight>
                  <a:srgbClr val="FFFFFF"/>
                </a:highlight>
              </a:rPr>
              <a:t>'angular2/core'</a:t>
            </a:r>
            <a:r>
              <a:rPr lang="en-US" sz="2000" dirty="0">
                <a:solidFill>
                  <a:srgbClr val="000000"/>
                </a:solidFill>
                <a:highlight>
                  <a:srgbClr val="FFFFFF"/>
                </a:highlight>
              </a:rPr>
              <a:t>;</a:t>
            </a:r>
          </a:p>
          <a:p>
            <a:pPr lvl="0"/>
            <a:r>
              <a:rPr lang="en-US" sz="2000" dirty="0">
                <a:solidFill>
                  <a:srgbClr val="000000"/>
                </a:solidFill>
                <a:highlight>
                  <a:srgbClr val="FFFFFF"/>
                </a:highlight>
              </a:rPr>
              <a:t>@Component({</a:t>
            </a:r>
            <a:r>
              <a:rPr lang="en-US" sz="1050" dirty="0">
                <a:solidFill>
                  <a:srgbClr val="000000"/>
                </a:solidFill>
                <a:highlight>
                  <a:srgbClr val="FFFFFF"/>
                </a:highlight>
              </a:rPr>
              <a:t> . . .</a:t>
            </a:r>
            <a:r>
              <a:rPr lang="en-US" sz="1050" dirty="0">
                <a:solidFill>
                  <a:prstClr val="black"/>
                </a:solidFill>
                <a:highlight>
                  <a:srgbClr val="FFFFFF"/>
                </a:highlight>
              </a:rPr>
              <a:t> </a:t>
            </a:r>
            <a:r>
              <a:rPr lang="en-US" sz="2000" dirty="0">
                <a:solidFill>
                  <a:srgbClr val="000000"/>
                </a:solidFill>
                <a:highlight>
                  <a:srgbClr val="FFFFFF"/>
                </a:highlight>
              </a:rPr>
              <a:t>})</a:t>
            </a:r>
            <a:endParaRPr lang="en-US" sz="1050" dirty="0">
              <a:solidFill>
                <a:srgbClr val="000000"/>
              </a:solidFill>
              <a:highlight>
                <a:srgbClr val="FFFFFF"/>
              </a:highlight>
            </a:endParaRPr>
          </a:p>
          <a:p>
            <a:pPr lvl="0"/>
            <a:r>
              <a:rPr lang="en-US" sz="2000" dirty="0">
                <a:solidFill>
                  <a:srgbClr val="0000FF"/>
                </a:solidFill>
                <a:highlight>
                  <a:srgbClr val="FFFFFF"/>
                </a:highlight>
              </a:rPr>
              <a:t>export</a:t>
            </a:r>
            <a:r>
              <a:rPr lang="en-US" sz="1050" dirty="0">
                <a:solidFill>
                  <a:srgbClr val="000000"/>
                </a:solidFill>
                <a:highlight>
                  <a:srgbClr val="FFFFFF"/>
                </a:highlight>
              </a:rPr>
              <a:t> </a:t>
            </a:r>
            <a:r>
              <a:rPr lang="en-US" sz="2000" dirty="0">
                <a:solidFill>
                  <a:srgbClr val="0000FF"/>
                </a:solidFill>
                <a:highlight>
                  <a:srgbClr val="FFFFFF"/>
                </a:highlight>
              </a:rPr>
              <a:t>class</a:t>
            </a:r>
            <a:r>
              <a:rPr lang="en-US" sz="1050" dirty="0">
                <a:solidFill>
                  <a:srgbClr val="000000"/>
                </a:solidFill>
                <a:highlight>
                  <a:srgbClr val="FFFFFF"/>
                </a:highlight>
              </a:rPr>
              <a:t> </a:t>
            </a:r>
            <a:r>
              <a:rPr lang="en-US" sz="2000" dirty="0" err="1">
                <a:solidFill>
                  <a:srgbClr val="000000"/>
                </a:solidFill>
                <a:highlight>
                  <a:srgbClr val="FFFFFF"/>
                </a:highlight>
              </a:rPr>
              <a:t>AboutComponent</a:t>
            </a:r>
            <a:r>
              <a:rPr lang="en-US" sz="2000" dirty="0">
                <a:solidFill>
                  <a:srgbClr val="000000"/>
                </a:solidFill>
                <a:highlight>
                  <a:srgbClr val="FFFFFF"/>
                </a:highlight>
              </a:rPr>
              <a:t> </a:t>
            </a:r>
            <a:r>
              <a:rPr lang="en-US" sz="2000" dirty="0">
                <a:solidFill>
                  <a:srgbClr val="0000FF"/>
                </a:solidFill>
                <a:highlight>
                  <a:srgbClr val="FFFFFF"/>
                </a:highlight>
              </a:rPr>
              <a:t>implements </a:t>
            </a:r>
            <a:r>
              <a:rPr lang="en-US" sz="2000" dirty="0" err="1">
                <a:solidFill>
                  <a:srgbClr val="000000"/>
                </a:solidFill>
                <a:highlight>
                  <a:srgbClr val="FFFFFF"/>
                </a:highlight>
              </a:rPr>
              <a:t>OnInit</a:t>
            </a:r>
            <a:r>
              <a:rPr lang="en-US" sz="1050" dirty="0">
                <a:solidFill>
                  <a:srgbClr val="000000"/>
                </a:solidFill>
                <a:highlight>
                  <a:srgbClr val="FFFFFF"/>
                </a:highlight>
              </a:rPr>
              <a:t> </a:t>
            </a:r>
            <a:r>
              <a:rPr lang="en-US" sz="2000" dirty="0">
                <a:solidFill>
                  <a:srgbClr val="000000"/>
                </a:solidFill>
                <a:highlight>
                  <a:srgbClr val="FFFFFF"/>
                </a:highlight>
              </a:rPr>
              <a:t>{</a:t>
            </a:r>
            <a:endParaRPr lang="en-US" sz="1050" dirty="0">
              <a:solidFill>
                <a:srgbClr val="000000"/>
              </a:solidFill>
              <a:highlight>
                <a:srgbClr val="FFFFFF"/>
              </a:highlight>
            </a:endParaRPr>
          </a:p>
          <a:p>
            <a:pPr lvl="0"/>
            <a:r>
              <a:rPr lang="en-US" sz="1050" dirty="0">
                <a:solidFill>
                  <a:srgbClr val="000000"/>
                </a:solidFill>
                <a:highlight>
                  <a:srgbClr val="FFFFFF"/>
                </a:highlight>
              </a:rPr>
              <a:t>    </a:t>
            </a:r>
            <a:r>
              <a:rPr lang="en-US" sz="2000" dirty="0">
                <a:solidFill>
                  <a:srgbClr val="0000FF"/>
                </a:solidFill>
                <a:highlight>
                  <a:srgbClr val="FFFFFF"/>
                </a:highlight>
              </a:rPr>
              <a:t>private</a:t>
            </a:r>
            <a:r>
              <a:rPr lang="en-US" sz="1050" dirty="0">
                <a:solidFill>
                  <a:srgbClr val="000000"/>
                </a:solidFill>
                <a:highlight>
                  <a:srgbClr val="FFFFFF"/>
                </a:highlight>
              </a:rPr>
              <a:t> </a:t>
            </a:r>
            <a:r>
              <a:rPr lang="en-US" sz="2000" dirty="0" err="1">
                <a:solidFill>
                  <a:srgbClr val="000000"/>
                </a:solidFill>
                <a:highlight>
                  <a:srgbClr val="FFFFFF"/>
                </a:highlight>
              </a:rPr>
              <a:t>pageTitle</a:t>
            </a:r>
            <a:r>
              <a:rPr lang="en-US" sz="1050" dirty="0">
                <a:solidFill>
                  <a:srgbClr val="000000"/>
                </a:solidFill>
                <a:highlight>
                  <a:srgbClr val="FFFFFF"/>
                </a:highlight>
              </a:rPr>
              <a:t> </a:t>
            </a:r>
            <a:r>
              <a:rPr lang="en-US" sz="2000" dirty="0">
                <a:solidFill>
                  <a:srgbClr val="000000"/>
                </a:solidFill>
                <a:highlight>
                  <a:srgbClr val="FFFFFF"/>
                </a:highlight>
              </a:rPr>
              <a:t>=</a:t>
            </a:r>
            <a:r>
              <a:rPr lang="en-US" sz="1050" dirty="0">
                <a:solidFill>
                  <a:srgbClr val="000000"/>
                </a:solidFill>
                <a:highlight>
                  <a:srgbClr val="FFFFFF"/>
                </a:highlight>
              </a:rPr>
              <a:t> </a:t>
            </a:r>
            <a:r>
              <a:rPr lang="en-US" sz="2000" dirty="0">
                <a:solidFill>
                  <a:srgbClr val="A31515"/>
                </a:solidFill>
                <a:highlight>
                  <a:srgbClr val="FFFFFF"/>
                </a:highlight>
              </a:rPr>
              <a:t>"About"</a:t>
            </a:r>
            <a:r>
              <a:rPr lang="en-US" sz="2000" dirty="0">
                <a:solidFill>
                  <a:srgbClr val="000000"/>
                </a:solidFill>
                <a:highlight>
                  <a:srgbClr val="FFFFFF"/>
                </a:highlight>
              </a:rPr>
              <a:t>;</a:t>
            </a:r>
          </a:p>
          <a:p>
            <a:pPr lvl="0"/>
            <a:r>
              <a:rPr lang="en-US" sz="2000" dirty="0">
                <a:solidFill>
                  <a:srgbClr val="0000FF"/>
                </a:solidFill>
                <a:highlight>
                  <a:srgbClr val="FFFFFF"/>
                </a:highlight>
              </a:rPr>
              <a:t>  </a:t>
            </a:r>
            <a:r>
              <a:rPr lang="en-US" sz="2000" dirty="0" err="1">
                <a:solidFill>
                  <a:srgbClr val="000000"/>
                </a:solidFill>
                <a:highlight>
                  <a:srgbClr val="FFFFFF"/>
                </a:highlight>
              </a:rPr>
              <a:t>ngOnInit</a:t>
            </a:r>
            <a:r>
              <a:rPr lang="en-US" sz="2000" dirty="0">
                <a:solidFill>
                  <a:srgbClr val="000000"/>
                </a:solidFill>
                <a:highlight>
                  <a:srgbClr val="FFFFFF"/>
                </a:highlight>
              </a:rPr>
              <a:t>() {</a:t>
            </a:r>
          </a:p>
          <a:p>
            <a:pPr lvl="0"/>
            <a:r>
              <a:rPr lang="en-US" sz="2000" dirty="0">
                <a:solidFill>
                  <a:srgbClr val="000000"/>
                </a:solidFill>
                <a:highlight>
                  <a:srgbClr val="FFFFFF"/>
                </a:highlight>
              </a:rPr>
              <a:t>    </a:t>
            </a:r>
            <a:r>
              <a:rPr lang="en-US" sz="2000" dirty="0">
                <a:solidFill>
                  <a:srgbClr val="008080"/>
                </a:solidFill>
              </a:rPr>
              <a:t>// do some initialization</a:t>
            </a:r>
          </a:p>
          <a:p>
            <a:r>
              <a:rPr lang="en-US" sz="2000" dirty="0">
                <a:solidFill>
                  <a:srgbClr val="008080"/>
                </a:solidFill>
              </a:rPr>
              <a:t>    // This is a best practice to do initialization in </a:t>
            </a:r>
            <a:r>
              <a:rPr lang="en-US" sz="2000" dirty="0" err="1">
                <a:solidFill>
                  <a:srgbClr val="008080"/>
                </a:solidFill>
              </a:rPr>
              <a:t>ngOnInit</a:t>
            </a:r>
            <a:r>
              <a:rPr lang="en-US" sz="2000" dirty="0">
                <a:solidFill>
                  <a:srgbClr val="008080"/>
                </a:solidFill>
              </a:rPr>
              <a:t>  </a:t>
            </a:r>
            <a:br>
              <a:rPr lang="en-US" sz="2000" dirty="0">
                <a:solidFill>
                  <a:srgbClr val="008080"/>
                </a:solidFill>
              </a:rPr>
            </a:br>
            <a:r>
              <a:rPr lang="en-US" sz="2000" dirty="0">
                <a:solidFill>
                  <a:srgbClr val="008080"/>
                </a:solidFill>
              </a:rPr>
              <a:t>    // instead of the constructor</a:t>
            </a:r>
          </a:p>
          <a:p>
            <a:r>
              <a:rPr lang="en-US" sz="2000" dirty="0">
                <a:solidFill>
                  <a:srgbClr val="008080"/>
                </a:solidFill>
              </a:rPr>
              <a:t>    // Components are easier to test and debug when their     </a:t>
            </a:r>
            <a:br>
              <a:rPr lang="en-US" sz="2000" dirty="0">
                <a:solidFill>
                  <a:srgbClr val="008080"/>
                </a:solidFill>
              </a:rPr>
            </a:br>
            <a:r>
              <a:rPr lang="en-US" sz="2000" dirty="0">
                <a:solidFill>
                  <a:srgbClr val="008080"/>
                </a:solidFill>
              </a:rPr>
              <a:t>    // constructors are simple and all real work (especially </a:t>
            </a:r>
            <a:br>
              <a:rPr lang="en-US" sz="2000" dirty="0">
                <a:solidFill>
                  <a:srgbClr val="008080"/>
                </a:solidFill>
              </a:rPr>
            </a:br>
            <a:r>
              <a:rPr lang="en-US" sz="2000" dirty="0">
                <a:solidFill>
                  <a:srgbClr val="008080"/>
                </a:solidFill>
              </a:rPr>
              <a:t>    // calling a remote server) is handled in a separate method</a:t>
            </a:r>
          </a:p>
          <a:p>
            <a:pPr lvl="0"/>
            <a:endParaRPr lang="en-US" sz="2000" dirty="0">
              <a:solidFill>
                <a:srgbClr val="008080"/>
              </a:solidFill>
            </a:endParaRPr>
          </a:p>
          <a:p>
            <a:pPr lvl="0"/>
            <a:r>
              <a:rPr lang="en-US" sz="2000" dirty="0">
                <a:solidFill>
                  <a:srgbClr val="000000"/>
                </a:solidFill>
                <a:highlight>
                  <a:srgbClr val="FFFFFF"/>
                </a:highlight>
              </a:rPr>
              <a:t>  }</a:t>
            </a:r>
          </a:p>
          <a:p>
            <a:pPr lvl="0"/>
            <a:r>
              <a:rPr lang="en-US" sz="2000" dirty="0">
                <a:solidFill>
                  <a:srgbClr val="000000"/>
                </a:solidFill>
                <a:highlight>
                  <a:srgbClr val="FFFFFF"/>
                </a:highlight>
              </a:rPr>
              <a:t>}</a:t>
            </a:r>
            <a:endParaRPr lang="en-US" sz="2000" dirty="0"/>
          </a:p>
          <a:p>
            <a:endParaRPr lang="en-US" sz="3200" dirty="0"/>
          </a:p>
        </p:txBody>
      </p:sp>
    </p:spTree>
    <p:extLst>
      <p:ext uri="{BB962C8B-B14F-4D97-AF65-F5344CB8AC3E}">
        <p14:creationId xmlns:p14="http://schemas.microsoft.com/office/powerpoint/2010/main" val="10705699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dirty="0"/>
              <a:t>Using a Component</a:t>
            </a:r>
          </a:p>
        </p:txBody>
      </p:sp>
      <p:sp>
        <p:nvSpPr>
          <p:cNvPr id="12" name="Text Placeholder 1"/>
          <p:cNvSpPr>
            <a:spLocks noGrp="1"/>
          </p:cNvSpPr>
          <p:nvPr>
            <p:ph type="body" sz="quarter" idx="10"/>
          </p:nvPr>
        </p:nvSpPr>
        <p:spPr>
          <a:xfrm>
            <a:off x="335280" y="1626960"/>
            <a:ext cx="11521440" cy="4533810"/>
          </a:xfrm>
        </p:spPr>
        <p:txBody>
          <a:bodyPr/>
          <a:lstStyle/>
          <a:p>
            <a:r>
              <a:rPr lang="en-US" dirty="0"/>
              <a:t>There are two ways to use a component</a:t>
            </a:r>
          </a:p>
          <a:p>
            <a:pPr lvl="1"/>
            <a:r>
              <a:rPr lang="en-US" dirty="0"/>
              <a:t>As a directive: App Component or Nested Component</a:t>
            </a:r>
          </a:p>
          <a:p>
            <a:pPr lvl="1"/>
            <a:endParaRPr lang="en-US" dirty="0"/>
          </a:p>
          <a:p>
            <a:pPr lvl="1"/>
            <a:endParaRPr lang="en-US" dirty="0"/>
          </a:p>
          <a:p>
            <a:pPr lvl="1"/>
            <a:endParaRPr lang="en-US" dirty="0"/>
          </a:p>
          <a:p>
            <a:pPr lvl="1"/>
            <a:r>
              <a:rPr lang="en-US" dirty="0"/>
              <a:t>As a routing target: This makes it appear to the user that they have navigated to another view</a:t>
            </a:r>
          </a:p>
          <a:p>
            <a:pPr lvl="1"/>
            <a:endParaRPr lang="en-US" dirty="0"/>
          </a:p>
        </p:txBody>
      </p:sp>
      <p:pic>
        <p:nvPicPr>
          <p:cNvPr id="2" name="Picture 1"/>
          <p:cNvPicPr>
            <a:picLocks noChangeAspect="1"/>
          </p:cNvPicPr>
          <p:nvPr/>
        </p:nvPicPr>
        <p:blipFill>
          <a:blip r:embed="rId3"/>
          <a:stretch>
            <a:fillRect/>
          </a:stretch>
        </p:blipFill>
        <p:spPr>
          <a:xfrm>
            <a:off x="1085850" y="2601277"/>
            <a:ext cx="3276600" cy="695325"/>
          </a:xfrm>
          <a:prstGeom prst="rect">
            <a:avLst/>
          </a:prstGeom>
        </p:spPr>
      </p:pic>
    </p:spTree>
    <p:extLst>
      <p:ext uri="{BB962C8B-B14F-4D97-AF65-F5344CB8AC3E}">
        <p14:creationId xmlns:p14="http://schemas.microsoft.com/office/powerpoint/2010/main" val="23505905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dirty="0"/>
              <a:t>Building Nested Components</a:t>
            </a:r>
          </a:p>
        </p:txBody>
      </p:sp>
      <p:sp>
        <p:nvSpPr>
          <p:cNvPr id="12" name="Text Placeholder 1"/>
          <p:cNvSpPr>
            <a:spLocks noGrp="1"/>
          </p:cNvSpPr>
          <p:nvPr>
            <p:ph type="body" sz="quarter" idx="10"/>
          </p:nvPr>
        </p:nvSpPr>
        <p:spPr>
          <a:xfrm>
            <a:off x="335280" y="1626960"/>
            <a:ext cx="11521440" cy="4533810"/>
          </a:xfrm>
        </p:spPr>
        <p:txBody>
          <a:bodyPr/>
          <a:lstStyle/>
          <a:p>
            <a:r>
              <a:rPr lang="en-US" dirty="0"/>
              <a:t>What makes a component nest-able?</a:t>
            </a:r>
          </a:p>
          <a:p>
            <a:pPr lvl="1"/>
            <a:r>
              <a:rPr lang="en-US" dirty="0"/>
              <a:t>Its template manages a fragment of a larger view   </a:t>
            </a:r>
          </a:p>
          <a:p>
            <a:pPr lvl="1"/>
            <a:r>
              <a:rPr lang="en-US" dirty="0"/>
              <a:t>It has a selector</a:t>
            </a:r>
          </a:p>
          <a:p>
            <a:pPr lvl="1"/>
            <a:r>
              <a:rPr lang="en-US" u="sng" dirty="0"/>
              <a:t>It optionally communicates with its parent component (the container)</a:t>
            </a:r>
          </a:p>
        </p:txBody>
      </p:sp>
    </p:spTree>
    <p:extLst>
      <p:ext uri="{BB962C8B-B14F-4D97-AF65-F5344CB8AC3E}">
        <p14:creationId xmlns:p14="http://schemas.microsoft.com/office/powerpoint/2010/main" val="19572073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Autofit/>
          </a:bodyPr>
          <a:lstStyle/>
          <a:p>
            <a:r>
              <a:rPr lang="en-US" sz="3600" dirty="0"/>
              <a:t>Communication between Parent and Child Components</a:t>
            </a:r>
          </a:p>
        </p:txBody>
      </p:sp>
      <p:sp>
        <p:nvSpPr>
          <p:cNvPr id="5" name="Rectangle 4"/>
          <p:cNvSpPr/>
          <p:nvPr/>
        </p:nvSpPr>
        <p:spPr>
          <a:xfrm>
            <a:off x="123593" y="1544327"/>
            <a:ext cx="7753310" cy="46691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2400" dirty="0"/>
              <a:t>Container Component</a:t>
            </a:r>
            <a:endParaRPr lang="en-US" dirty="0"/>
          </a:p>
        </p:txBody>
      </p:sp>
      <p:sp>
        <p:nvSpPr>
          <p:cNvPr id="6" name="Text Placeholder 2"/>
          <p:cNvSpPr>
            <a:spLocks noGrp="1"/>
          </p:cNvSpPr>
          <p:nvPr>
            <p:ph type="body" sz="quarter" idx="10"/>
          </p:nvPr>
        </p:nvSpPr>
        <p:spPr>
          <a:xfrm>
            <a:off x="369700" y="1950077"/>
            <a:ext cx="7389637" cy="4086513"/>
          </a:xfrm>
          <a:solidFill>
            <a:schemeClr val="bg1"/>
          </a:solidFill>
        </p:spPr>
        <p:txBody>
          <a:bodyPr/>
          <a:lstStyle/>
          <a:p>
            <a:pPr algn="ctr"/>
            <a:r>
              <a:rPr lang="en-US" sz="2400" b="1" dirty="0">
                <a:solidFill>
                  <a:srgbClr val="000000"/>
                </a:solidFill>
                <a:highlight>
                  <a:srgbClr val="FFFFFF"/>
                </a:highlight>
              </a:rPr>
              <a:t>Template</a:t>
            </a:r>
          </a:p>
          <a:p>
            <a:r>
              <a:rPr lang="en-US" sz="2400" dirty="0">
                <a:solidFill>
                  <a:srgbClr val="000000"/>
                </a:solidFill>
                <a:highlight>
                  <a:srgbClr val="FFFFFF"/>
                </a:highlight>
              </a:rPr>
              <a:t>&lt;my-nested-component</a:t>
            </a:r>
          </a:p>
          <a:p>
            <a:r>
              <a:rPr lang="en-US" sz="2400" dirty="0">
                <a:solidFill>
                  <a:srgbClr val="000000"/>
                </a:solidFill>
                <a:highlight>
                  <a:srgbClr val="FFFFFF"/>
                </a:highlight>
              </a:rPr>
              <a:t> [</a:t>
            </a:r>
            <a:r>
              <a:rPr lang="en-US" sz="2400" dirty="0">
                <a:solidFill>
                  <a:schemeClr val="accent1">
                    <a:lumMod val="60000"/>
                    <a:lumOff val="40000"/>
                  </a:schemeClr>
                </a:solidFill>
                <a:highlight>
                  <a:srgbClr val="FFFFFF"/>
                </a:highlight>
              </a:rPr>
              <a:t>value</a:t>
            </a:r>
            <a:r>
              <a:rPr lang="en-US" sz="2400" dirty="0">
                <a:solidFill>
                  <a:srgbClr val="000000"/>
                </a:solidFill>
                <a:highlight>
                  <a:srgbClr val="FFFFFF"/>
                </a:highlight>
              </a:rPr>
              <a:t>]='</a:t>
            </a:r>
            <a:r>
              <a:rPr lang="en-US" sz="2400" dirty="0" err="1">
                <a:solidFill>
                  <a:srgbClr val="000000"/>
                </a:solidFill>
                <a:highlight>
                  <a:srgbClr val="FFFFFF"/>
                </a:highlight>
              </a:rPr>
              <a:t>container.value</a:t>
            </a:r>
            <a:r>
              <a:rPr lang="en-US" sz="2400" dirty="0">
                <a:solidFill>
                  <a:srgbClr val="000000"/>
                </a:solidFill>
                <a:highlight>
                  <a:srgbClr val="FFFFFF"/>
                </a:highlight>
              </a:rPr>
              <a:t>'&gt;</a:t>
            </a:r>
          </a:p>
          <a:p>
            <a:endParaRPr lang="en-US" sz="2400" dirty="0">
              <a:solidFill>
                <a:srgbClr val="000000"/>
              </a:solidFill>
              <a:highlight>
                <a:srgbClr val="FFFFFF"/>
              </a:highlight>
            </a:endParaRPr>
          </a:p>
          <a:p>
            <a:endParaRPr lang="en-US" sz="2400" dirty="0">
              <a:solidFill>
                <a:srgbClr val="000000"/>
              </a:solidFill>
              <a:highlight>
                <a:srgbClr val="FFFFFF"/>
              </a:highlight>
            </a:endParaRPr>
          </a:p>
          <a:p>
            <a:r>
              <a:rPr lang="en-US" sz="2400" dirty="0">
                <a:solidFill>
                  <a:srgbClr val="000000"/>
                </a:solidFill>
                <a:highlight>
                  <a:srgbClr val="FFFFFF"/>
                </a:highlight>
              </a:rPr>
              <a:t> (</a:t>
            </a:r>
            <a:r>
              <a:rPr lang="en-US" sz="2400" dirty="0">
                <a:solidFill>
                  <a:srgbClr val="7030A0"/>
                </a:solidFill>
                <a:highlight>
                  <a:srgbClr val="FFFFFF"/>
                </a:highlight>
              </a:rPr>
              <a:t>hello</a:t>
            </a:r>
            <a:r>
              <a:rPr lang="en-US" sz="2400" dirty="0">
                <a:solidFill>
                  <a:srgbClr val="000000"/>
                </a:solidFill>
                <a:highlight>
                  <a:srgbClr val="FFFFFF"/>
                </a:highlight>
              </a:rPr>
              <a:t>)='</a:t>
            </a:r>
            <a:r>
              <a:rPr lang="en-US" sz="2400" dirty="0" err="1">
                <a:solidFill>
                  <a:srgbClr val="000000"/>
                </a:solidFill>
                <a:highlight>
                  <a:srgbClr val="FFFFFF"/>
                </a:highlight>
              </a:rPr>
              <a:t>onHello</a:t>
            </a:r>
            <a:r>
              <a:rPr lang="en-US" sz="2400" dirty="0">
                <a:solidFill>
                  <a:srgbClr val="000000"/>
                </a:solidFill>
                <a:highlight>
                  <a:srgbClr val="FFFFFF"/>
                </a:highlight>
              </a:rPr>
              <a:t>($event)'&gt;</a:t>
            </a:r>
          </a:p>
          <a:p>
            <a:endParaRPr lang="en-US" sz="2400" dirty="0">
              <a:solidFill>
                <a:srgbClr val="000000"/>
              </a:solidFill>
              <a:highlight>
                <a:srgbClr val="FFFFFF"/>
              </a:highlight>
            </a:endParaRPr>
          </a:p>
          <a:p>
            <a:endParaRPr lang="en-US" sz="2400" dirty="0">
              <a:solidFill>
                <a:srgbClr val="000000"/>
              </a:solidFill>
              <a:highlight>
                <a:srgbClr val="FFFFFF"/>
              </a:highlight>
            </a:endParaRPr>
          </a:p>
          <a:p>
            <a:r>
              <a:rPr lang="en-US" sz="2400" dirty="0">
                <a:solidFill>
                  <a:srgbClr val="000000"/>
                </a:solidFill>
                <a:highlight>
                  <a:srgbClr val="FFFFFF"/>
                </a:highlight>
              </a:rPr>
              <a:t>&lt;/my-nested-component&gt;</a:t>
            </a:r>
          </a:p>
        </p:txBody>
      </p:sp>
      <p:sp>
        <p:nvSpPr>
          <p:cNvPr id="7" name="Rectangle 6"/>
          <p:cNvSpPr/>
          <p:nvPr/>
        </p:nvSpPr>
        <p:spPr>
          <a:xfrm>
            <a:off x="5067158" y="2455818"/>
            <a:ext cx="2600623" cy="34307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2400" dirty="0"/>
              <a:t>Nested Component</a:t>
            </a:r>
            <a:endParaRPr lang="en-US" dirty="0"/>
          </a:p>
        </p:txBody>
      </p:sp>
      <p:sp>
        <p:nvSpPr>
          <p:cNvPr id="8" name="Text Placeholder 2"/>
          <p:cNvSpPr txBox="1">
            <a:spLocks/>
          </p:cNvSpPr>
          <p:nvPr/>
        </p:nvSpPr>
        <p:spPr>
          <a:xfrm>
            <a:off x="5230443" y="2910357"/>
            <a:ext cx="2260508" cy="344326"/>
          </a:xfrm>
          <a:prstGeom prst="rect">
            <a:avLst/>
          </a:prstGeom>
          <a:solidFill>
            <a:schemeClr val="bg1"/>
          </a:solidFill>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solidFill>
                  <a:srgbClr val="000000"/>
                </a:solidFill>
                <a:highlight>
                  <a:srgbClr val="FFFFFF"/>
                </a:highlight>
              </a:rPr>
              <a:t>Template</a:t>
            </a:r>
            <a:endParaRPr lang="en-US" sz="2400" b="1" dirty="0">
              <a:solidFill>
                <a:srgbClr val="000000"/>
              </a:solidFill>
              <a:highlight>
                <a:srgbClr val="FFFFFF"/>
              </a:highlight>
            </a:endParaRPr>
          </a:p>
        </p:txBody>
      </p:sp>
      <p:sp>
        <p:nvSpPr>
          <p:cNvPr id="9" name="Text Placeholder 2"/>
          <p:cNvSpPr txBox="1">
            <a:spLocks/>
          </p:cNvSpPr>
          <p:nvPr/>
        </p:nvSpPr>
        <p:spPr>
          <a:xfrm>
            <a:off x="5230443" y="3435531"/>
            <a:ext cx="2274052" cy="2322691"/>
          </a:xfrm>
          <a:prstGeom prst="rect">
            <a:avLst/>
          </a:prstGeom>
          <a:solidFill>
            <a:schemeClr val="bg1"/>
          </a:solidFill>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solidFill>
                  <a:srgbClr val="000000"/>
                </a:solidFill>
                <a:highlight>
                  <a:srgbClr val="FFFFFF"/>
                </a:highlight>
              </a:rPr>
              <a:t>Class</a:t>
            </a:r>
            <a:r>
              <a:rPr lang="en-US" sz="2400" dirty="0">
                <a:solidFill>
                  <a:srgbClr val="000000"/>
                </a:solidFill>
                <a:highlight>
                  <a:srgbClr val="FFFFFF"/>
                </a:highlight>
              </a:rPr>
              <a:t>	</a:t>
            </a:r>
          </a:p>
          <a:p>
            <a:r>
              <a:rPr lang="en-US" sz="1800" dirty="0">
                <a:solidFill>
                  <a:srgbClr val="000000"/>
                </a:solidFill>
                <a:highlight>
                  <a:srgbClr val="FFFFFF"/>
                </a:highlight>
              </a:rPr>
              <a:t>@Input() </a:t>
            </a:r>
            <a:r>
              <a:rPr lang="en-US" sz="1800" dirty="0">
                <a:solidFill>
                  <a:schemeClr val="accent1">
                    <a:lumMod val="60000"/>
                    <a:lumOff val="40000"/>
                  </a:schemeClr>
                </a:solidFill>
                <a:highlight>
                  <a:srgbClr val="FFFFFF"/>
                </a:highlight>
              </a:rPr>
              <a:t>value</a:t>
            </a:r>
          </a:p>
          <a:p>
            <a:endParaRPr lang="en-US" sz="1800" dirty="0">
              <a:solidFill>
                <a:schemeClr val="accent1">
                  <a:lumMod val="60000"/>
                  <a:lumOff val="40000"/>
                </a:schemeClr>
              </a:solidFill>
              <a:highlight>
                <a:srgbClr val="FFFFFF"/>
              </a:highlight>
            </a:endParaRPr>
          </a:p>
          <a:p>
            <a:endParaRPr lang="en-US" sz="1800" dirty="0">
              <a:solidFill>
                <a:schemeClr val="accent1">
                  <a:lumMod val="60000"/>
                  <a:lumOff val="40000"/>
                </a:schemeClr>
              </a:solidFill>
              <a:highlight>
                <a:srgbClr val="FFFFFF"/>
              </a:highlight>
            </a:endParaRPr>
          </a:p>
          <a:p>
            <a:r>
              <a:rPr lang="en-US" sz="1800" dirty="0">
                <a:solidFill>
                  <a:schemeClr val="tx1"/>
                </a:solidFill>
                <a:highlight>
                  <a:srgbClr val="FFFFFF"/>
                </a:highlight>
              </a:rPr>
              <a:t>@Output() </a:t>
            </a:r>
            <a:r>
              <a:rPr lang="en-US" sz="1800" dirty="0">
                <a:solidFill>
                  <a:srgbClr val="7030A0"/>
                </a:solidFill>
                <a:highlight>
                  <a:srgbClr val="FFFFFF"/>
                </a:highlight>
              </a:rPr>
              <a:t>hello</a:t>
            </a:r>
            <a:endParaRPr lang="en-US" sz="2400" dirty="0">
              <a:solidFill>
                <a:srgbClr val="7030A0"/>
              </a:solidFill>
              <a:highlight>
                <a:srgbClr val="FFFFFF"/>
              </a:highlight>
            </a:endParaRPr>
          </a:p>
        </p:txBody>
      </p:sp>
      <p:sp>
        <p:nvSpPr>
          <p:cNvPr id="10" name="Right Arrow 9"/>
          <p:cNvSpPr/>
          <p:nvPr/>
        </p:nvSpPr>
        <p:spPr>
          <a:xfrm rot="575169">
            <a:off x="1451573" y="3395881"/>
            <a:ext cx="3803915" cy="48306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[value] Input</a:t>
            </a:r>
            <a:endParaRPr lang="en-US" sz="2400" dirty="0">
              <a:solidFill>
                <a:schemeClr val="tx1"/>
              </a:solidFill>
            </a:endParaRPr>
          </a:p>
        </p:txBody>
      </p:sp>
      <p:sp>
        <p:nvSpPr>
          <p:cNvPr id="11" name="Left Arrow 10"/>
          <p:cNvSpPr/>
          <p:nvPr/>
        </p:nvSpPr>
        <p:spPr>
          <a:xfrm rot="564154">
            <a:off x="1450314" y="4822367"/>
            <a:ext cx="3851113" cy="494494"/>
          </a:xfrm>
          <a:prstGeom prst="leftArrow">
            <a:avLst>
              <a:gd name="adj1" fmla="val 41049"/>
              <a:gd name="adj2" fmla="val 50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Raises an Event</a:t>
            </a:r>
            <a:endParaRPr lang="en-US" dirty="0">
              <a:solidFill>
                <a:schemeClr val="tx1"/>
              </a:solidFill>
            </a:endParaRPr>
          </a:p>
        </p:txBody>
      </p:sp>
      <p:sp>
        <p:nvSpPr>
          <p:cNvPr id="13" name="Line Callout 1 12"/>
          <p:cNvSpPr/>
          <p:nvPr/>
        </p:nvSpPr>
        <p:spPr>
          <a:xfrm>
            <a:off x="8123009" y="3408378"/>
            <a:ext cx="3881275" cy="2805065"/>
          </a:xfrm>
          <a:prstGeom prst="borderCallout1">
            <a:avLst>
              <a:gd name="adj1" fmla="val 13547"/>
              <a:gd name="adj2" fmla="val -649"/>
              <a:gd name="adj3" fmla="val 8334"/>
              <a:gd name="adj4" fmla="val -38365"/>
            </a:avLst>
          </a:prstGeom>
          <a:ln w="571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Text Placeholder 2"/>
          <p:cNvSpPr txBox="1">
            <a:spLocks/>
          </p:cNvSpPr>
          <p:nvPr/>
        </p:nvSpPr>
        <p:spPr>
          <a:xfrm>
            <a:off x="8294914" y="3618411"/>
            <a:ext cx="3561806" cy="2418179"/>
          </a:xfrm>
          <a:prstGeom prst="rect">
            <a:avLst/>
          </a:prstGeom>
          <a:solidFill>
            <a:schemeClr val="bg1"/>
          </a:solidFill>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tx1"/>
                </a:solidFill>
                <a:highlight>
                  <a:srgbClr val="FFFFFF"/>
                </a:highlight>
              </a:rPr>
              <a:t>@Output() </a:t>
            </a:r>
            <a:r>
              <a:rPr lang="en-US" sz="1800" dirty="0">
                <a:solidFill>
                  <a:srgbClr val="7030A0"/>
                </a:solidFill>
                <a:highlight>
                  <a:srgbClr val="FFFFFF"/>
                </a:highlight>
              </a:rPr>
              <a:t>hello</a:t>
            </a:r>
            <a:r>
              <a:rPr lang="en-US" sz="1800" dirty="0">
                <a:solidFill>
                  <a:schemeClr val="tx1"/>
                </a:solidFill>
                <a:highlight>
                  <a:srgbClr val="FFFFFF"/>
                </a:highlight>
              </a:rPr>
              <a:t>: </a:t>
            </a:r>
            <a:r>
              <a:rPr lang="en-US" sz="1800" dirty="0" err="1">
                <a:solidFill>
                  <a:schemeClr val="tx1"/>
                </a:solidFill>
                <a:highlight>
                  <a:srgbClr val="FFFFFF"/>
                </a:highlight>
              </a:rPr>
              <a:t>EventEmitter</a:t>
            </a:r>
            <a:r>
              <a:rPr lang="en-US" sz="1800" dirty="0">
                <a:solidFill>
                  <a:schemeClr val="tx1"/>
                </a:solidFill>
                <a:highlight>
                  <a:srgbClr val="FFFFFF"/>
                </a:highlight>
              </a:rPr>
              <a:t>&lt;string&gt; = new </a:t>
            </a:r>
            <a:r>
              <a:rPr lang="en-US" sz="1800" dirty="0" err="1">
                <a:solidFill>
                  <a:schemeClr val="tx1"/>
                </a:solidFill>
                <a:highlight>
                  <a:srgbClr val="FFFFFF"/>
                </a:highlight>
              </a:rPr>
              <a:t>EventEmitter</a:t>
            </a:r>
            <a:r>
              <a:rPr lang="en-US" sz="1800" dirty="0">
                <a:solidFill>
                  <a:schemeClr val="tx1"/>
                </a:solidFill>
                <a:highlight>
                  <a:srgbClr val="FFFFFF"/>
                </a:highlight>
              </a:rPr>
              <a:t>&lt;string&gt;();</a:t>
            </a:r>
          </a:p>
          <a:p>
            <a:endParaRPr lang="en-US" sz="1800" dirty="0">
              <a:solidFill>
                <a:schemeClr val="tx1"/>
              </a:solidFill>
              <a:highlight>
                <a:srgbClr val="FFFFFF"/>
              </a:highlight>
            </a:endParaRPr>
          </a:p>
          <a:p>
            <a:r>
              <a:rPr lang="en-US" sz="1800" dirty="0">
                <a:solidFill>
                  <a:schemeClr val="accent1">
                    <a:lumMod val="60000"/>
                    <a:lumOff val="40000"/>
                  </a:schemeClr>
                </a:solidFill>
                <a:highlight>
                  <a:srgbClr val="FFFFFF"/>
                </a:highlight>
              </a:rPr>
              <a:t>update</a:t>
            </a:r>
            <a:r>
              <a:rPr lang="en-US" sz="1800" dirty="0">
                <a:solidFill>
                  <a:schemeClr val="tx1"/>
                </a:solidFill>
                <a:highlight>
                  <a:srgbClr val="FFFFFF"/>
                </a:highlight>
              </a:rPr>
              <a:t>() {</a:t>
            </a:r>
          </a:p>
          <a:p>
            <a:r>
              <a:rPr lang="en-US" sz="1800" dirty="0">
                <a:solidFill>
                  <a:schemeClr val="tx1"/>
                </a:solidFill>
                <a:highlight>
                  <a:srgbClr val="FFFFFF"/>
                </a:highlight>
              </a:rPr>
              <a:t>  </a:t>
            </a:r>
            <a:r>
              <a:rPr lang="en-US" sz="1800" dirty="0" err="1">
                <a:solidFill>
                  <a:schemeClr val="tx1"/>
                </a:solidFill>
                <a:highlight>
                  <a:srgbClr val="FFFFFF"/>
                </a:highlight>
              </a:rPr>
              <a:t>this.hello.emit</a:t>
            </a:r>
            <a:r>
              <a:rPr lang="en-US" sz="1800" dirty="0">
                <a:solidFill>
                  <a:schemeClr val="tx1"/>
                </a:solidFill>
                <a:highlight>
                  <a:srgbClr val="FFFFFF"/>
                </a:highlight>
              </a:rPr>
              <a:t>('hi');</a:t>
            </a:r>
          </a:p>
          <a:p>
            <a:r>
              <a:rPr lang="en-US" sz="1800" dirty="0">
                <a:solidFill>
                  <a:schemeClr val="tx1"/>
                </a:solidFill>
                <a:highlight>
                  <a:srgbClr val="FFFFFF"/>
                </a:highlight>
              </a:rPr>
              <a:t>}</a:t>
            </a:r>
            <a:endParaRPr lang="en-US" sz="2400" dirty="0">
              <a:solidFill>
                <a:schemeClr val="accent1">
                  <a:lumMod val="60000"/>
                  <a:lumOff val="40000"/>
                </a:schemeClr>
              </a:solidFill>
              <a:highlight>
                <a:srgbClr val="FFFFFF"/>
              </a:highlight>
            </a:endParaRPr>
          </a:p>
        </p:txBody>
      </p:sp>
      <p:sp>
        <p:nvSpPr>
          <p:cNvPr id="15" name="Line Callout 1 14"/>
          <p:cNvSpPr/>
          <p:nvPr/>
        </p:nvSpPr>
        <p:spPr>
          <a:xfrm>
            <a:off x="8475112" y="1560935"/>
            <a:ext cx="3529173" cy="1521584"/>
          </a:xfrm>
          <a:prstGeom prst="borderCallout1">
            <a:avLst>
              <a:gd name="adj1" fmla="val 50033"/>
              <a:gd name="adj2" fmla="val -649"/>
              <a:gd name="adj3" fmla="val 103529"/>
              <a:gd name="adj4" fmla="val -34237"/>
            </a:avLst>
          </a:prstGeom>
          <a:ln w="571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Text Placeholder 2"/>
          <p:cNvSpPr txBox="1">
            <a:spLocks/>
          </p:cNvSpPr>
          <p:nvPr/>
        </p:nvSpPr>
        <p:spPr>
          <a:xfrm>
            <a:off x="8585022" y="1756820"/>
            <a:ext cx="3271698" cy="1129813"/>
          </a:xfrm>
          <a:prstGeom prst="rect">
            <a:avLst/>
          </a:prstGeom>
          <a:solidFill>
            <a:schemeClr val="bg1"/>
          </a:solidFill>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tx1"/>
                </a:solidFill>
                <a:highlight>
                  <a:srgbClr val="FFFFFF"/>
                </a:highlight>
              </a:rPr>
              <a:t>&lt;div (click)='</a:t>
            </a:r>
            <a:r>
              <a:rPr lang="en-US" sz="1800" dirty="0">
                <a:solidFill>
                  <a:schemeClr val="accent1">
                    <a:lumMod val="60000"/>
                    <a:lumOff val="40000"/>
                  </a:schemeClr>
                </a:solidFill>
                <a:highlight>
                  <a:srgbClr val="FFFFFF"/>
                </a:highlight>
              </a:rPr>
              <a:t>update</a:t>
            </a:r>
            <a:r>
              <a:rPr lang="en-US" sz="1800" dirty="0">
                <a:solidFill>
                  <a:schemeClr val="tx1"/>
                </a:solidFill>
                <a:highlight>
                  <a:srgbClr val="FFFFFF"/>
                </a:highlight>
              </a:rPr>
              <a:t>()'&gt;</a:t>
            </a:r>
          </a:p>
          <a:p>
            <a:r>
              <a:rPr lang="en-US" sz="1800" dirty="0">
                <a:solidFill>
                  <a:schemeClr val="tx1"/>
                </a:solidFill>
                <a:highlight>
                  <a:srgbClr val="FFFFFF"/>
                </a:highlight>
              </a:rPr>
              <a:t>  . . .</a:t>
            </a:r>
          </a:p>
          <a:p>
            <a:r>
              <a:rPr lang="en-US" sz="1800" dirty="0">
                <a:solidFill>
                  <a:schemeClr val="tx1"/>
                </a:solidFill>
                <a:highlight>
                  <a:srgbClr val="FFFFFF"/>
                </a:highlight>
              </a:rPr>
              <a:t>&lt;/div&gt;</a:t>
            </a:r>
            <a:endParaRPr lang="en-US" sz="2400" dirty="0">
              <a:solidFill>
                <a:schemeClr val="accent1">
                  <a:lumMod val="60000"/>
                  <a:lumOff val="40000"/>
                </a:schemeClr>
              </a:solidFill>
              <a:highlight>
                <a:srgbClr val="FFFFFF"/>
              </a:highlight>
            </a:endParaRPr>
          </a:p>
        </p:txBody>
      </p:sp>
    </p:spTree>
    <p:extLst>
      <p:ext uri="{BB962C8B-B14F-4D97-AF65-F5344CB8AC3E}">
        <p14:creationId xmlns:p14="http://schemas.microsoft.com/office/powerpoint/2010/main" val="23201793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Autofit/>
          </a:bodyPr>
          <a:lstStyle/>
          <a:p>
            <a:r>
              <a:rPr lang="en-US" sz="3600" dirty="0"/>
              <a:t>Communication between Parent and Child Components</a:t>
            </a:r>
          </a:p>
        </p:txBody>
      </p:sp>
      <p:pic>
        <p:nvPicPr>
          <p:cNvPr id="17" name="Picture 16"/>
          <p:cNvPicPr>
            <a:picLocks noChangeAspect="1"/>
          </p:cNvPicPr>
          <p:nvPr/>
        </p:nvPicPr>
        <p:blipFill>
          <a:blip r:embed="rId3"/>
          <a:stretch>
            <a:fillRect/>
          </a:stretch>
        </p:blipFill>
        <p:spPr>
          <a:xfrm>
            <a:off x="335280" y="1622934"/>
            <a:ext cx="6372899" cy="5029325"/>
          </a:xfrm>
          <a:prstGeom prst="rect">
            <a:avLst/>
          </a:prstGeom>
        </p:spPr>
      </p:pic>
      <p:pic>
        <p:nvPicPr>
          <p:cNvPr id="12" name="Picture 11"/>
          <p:cNvPicPr>
            <a:picLocks noChangeAspect="1"/>
          </p:cNvPicPr>
          <p:nvPr/>
        </p:nvPicPr>
        <p:blipFill>
          <a:blip r:embed="rId4"/>
          <a:stretch>
            <a:fillRect/>
          </a:stretch>
        </p:blipFill>
        <p:spPr>
          <a:xfrm>
            <a:off x="6837045" y="1622934"/>
            <a:ext cx="5019675" cy="2571750"/>
          </a:xfrm>
          <a:prstGeom prst="rect">
            <a:avLst/>
          </a:prstGeom>
        </p:spPr>
      </p:pic>
      <p:cxnSp>
        <p:nvCxnSpPr>
          <p:cNvPr id="19" name="Straight Arrow Connector 18"/>
          <p:cNvCxnSpPr>
            <a:cxnSpLocks/>
            <a:endCxn id="12" idx="1"/>
          </p:cNvCxnSpPr>
          <p:nvPr/>
        </p:nvCxnSpPr>
        <p:spPr>
          <a:xfrm>
            <a:off x="4550098" y="2776053"/>
            <a:ext cx="2286947" cy="132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4203519" y="1293755"/>
            <a:ext cx="3914747" cy="2704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Child Component</a:t>
            </a:r>
          </a:p>
        </p:txBody>
      </p:sp>
      <p:sp>
        <p:nvSpPr>
          <p:cNvPr id="2" name="Oval 1"/>
          <p:cNvSpPr/>
          <p:nvPr/>
        </p:nvSpPr>
        <p:spPr>
          <a:xfrm>
            <a:off x="1626208" y="2359919"/>
            <a:ext cx="832269" cy="361379"/>
          </a:xfrm>
          <a:prstGeom prst="ellipse">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189120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837044" y="5012646"/>
            <a:ext cx="5019675" cy="1643131"/>
          </a:xfrm>
          <a:prstGeom prst="rect">
            <a:avLst/>
          </a:prstGeom>
        </p:spPr>
      </p:pic>
      <p:sp>
        <p:nvSpPr>
          <p:cNvPr id="3" name="Title 2"/>
          <p:cNvSpPr>
            <a:spLocks noGrp="1"/>
          </p:cNvSpPr>
          <p:nvPr>
            <p:ph type="title"/>
          </p:nvPr>
        </p:nvSpPr>
        <p:spPr>
          <a:solidFill>
            <a:schemeClr val="accent2">
              <a:lumMod val="75000"/>
            </a:schemeClr>
          </a:solidFill>
        </p:spPr>
        <p:txBody>
          <a:bodyPr>
            <a:noAutofit/>
          </a:bodyPr>
          <a:lstStyle/>
          <a:p>
            <a:r>
              <a:rPr lang="en-US" sz="3600" dirty="0"/>
              <a:t>Communication between Parent and Child Components</a:t>
            </a:r>
          </a:p>
        </p:txBody>
      </p:sp>
      <p:pic>
        <p:nvPicPr>
          <p:cNvPr id="17" name="Picture 16"/>
          <p:cNvPicPr>
            <a:picLocks noChangeAspect="1"/>
          </p:cNvPicPr>
          <p:nvPr/>
        </p:nvPicPr>
        <p:blipFill>
          <a:blip r:embed="rId4"/>
          <a:stretch>
            <a:fillRect/>
          </a:stretch>
        </p:blipFill>
        <p:spPr>
          <a:xfrm>
            <a:off x="335280" y="1622934"/>
            <a:ext cx="6372899" cy="5029325"/>
          </a:xfrm>
          <a:prstGeom prst="rect">
            <a:avLst/>
          </a:prstGeom>
        </p:spPr>
      </p:pic>
      <p:cxnSp>
        <p:nvCxnSpPr>
          <p:cNvPr id="8" name="Straight Arrow Connector 7"/>
          <p:cNvCxnSpPr>
            <a:cxnSpLocks/>
          </p:cNvCxnSpPr>
          <p:nvPr/>
        </p:nvCxnSpPr>
        <p:spPr>
          <a:xfrm flipH="1" flipV="1">
            <a:off x="2808905" y="3601333"/>
            <a:ext cx="5639713" cy="2273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17220" y="4457700"/>
            <a:ext cx="3737610" cy="1120140"/>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p:cNvSpPr/>
          <p:nvPr/>
        </p:nvSpPr>
        <p:spPr>
          <a:xfrm>
            <a:off x="4617720" y="4457699"/>
            <a:ext cx="1920240" cy="1417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Child Component</a:t>
            </a:r>
          </a:p>
          <a:p>
            <a:pPr algn="ctr"/>
            <a:r>
              <a:rPr lang="en-US" dirty="0"/>
              <a:t>Watches for changes to input properties</a:t>
            </a:r>
          </a:p>
        </p:txBody>
      </p:sp>
      <p:sp>
        <p:nvSpPr>
          <p:cNvPr id="11" name="Rectangle 10"/>
          <p:cNvSpPr/>
          <p:nvPr/>
        </p:nvSpPr>
        <p:spPr>
          <a:xfrm>
            <a:off x="7840087" y="4300602"/>
            <a:ext cx="3128107" cy="606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Parent Component Template</a:t>
            </a:r>
          </a:p>
        </p:txBody>
      </p:sp>
      <p:sp>
        <p:nvSpPr>
          <p:cNvPr id="15" name="Oval 14"/>
          <p:cNvSpPr/>
          <p:nvPr/>
        </p:nvSpPr>
        <p:spPr>
          <a:xfrm>
            <a:off x="7215885" y="5735051"/>
            <a:ext cx="832269" cy="361379"/>
          </a:xfrm>
          <a:prstGeom prst="ellipse">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18" name="Picture 17"/>
          <p:cNvPicPr>
            <a:picLocks noChangeAspect="1"/>
          </p:cNvPicPr>
          <p:nvPr/>
        </p:nvPicPr>
        <p:blipFill>
          <a:blip r:embed="rId5"/>
          <a:stretch>
            <a:fillRect/>
          </a:stretch>
        </p:blipFill>
        <p:spPr>
          <a:xfrm>
            <a:off x="6837045" y="1622934"/>
            <a:ext cx="5019675" cy="2571750"/>
          </a:xfrm>
          <a:prstGeom prst="rect">
            <a:avLst/>
          </a:prstGeom>
        </p:spPr>
      </p:pic>
      <p:sp>
        <p:nvSpPr>
          <p:cNvPr id="19" name="Rectangle 18"/>
          <p:cNvSpPr/>
          <p:nvPr/>
        </p:nvSpPr>
        <p:spPr>
          <a:xfrm>
            <a:off x="4203519" y="1293755"/>
            <a:ext cx="3914747" cy="2704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Child Component</a:t>
            </a:r>
          </a:p>
        </p:txBody>
      </p:sp>
    </p:spTree>
    <p:extLst>
      <p:ext uri="{BB962C8B-B14F-4D97-AF65-F5344CB8AC3E}">
        <p14:creationId xmlns:p14="http://schemas.microsoft.com/office/powerpoint/2010/main" val="29211693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335280" y="1622934"/>
            <a:ext cx="6372899" cy="5029325"/>
          </a:xfrm>
          <a:prstGeom prst="rect">
            <a:avLst/>
          </a:prstGeom>
        </p:spPr>
      </p:pic>
      <p:pic>
        <p:nvPicPr>
          <p:cNvPr id="5" name="Picture 4"/>
          <p:cNvPicPr>
            <a:picLocks noChangeAspect="1"/>
          </p:cNvPicPr>
          <p:nvPr/>
        </p:nvPicPr>
        <p:blipFill>
          <a:blip r:embed="rId4"/>
          <a:stretch>
            <a:fillRect/>
          </a:stretch>
        </p:blipFill>
        <p:spPr>
          <a:xfrm>
            <a:off x="6837044" y="5012646"/>
            <a:ext cx="5019675" cy="1643131"/>
          </a:xfrm>
          <a:prstGeom prst="rect">
            <a:avLst/>
          </a:prstGeom>
        </p:spPr>
      </p:pic>
      <p:sp>
        <p:nvSpPr>
          <p:cNvPr id="3" name="Title 2"/>
          <p:cNvSpPr>
            <a:spLocks noGrp="1"/>
          </p:cNvSpPr>
          <p:nvPr>
            <p:ph type="title"/>
          </p:nvPr>
        </p:nvSpPr>
        <p:spPr>
          <a:solidFill>
            <a:schemeClr val="accent2">
              <a:lumMod val="75000"/>
            </a:schemeClr>
          </a:solidFill>
        </p:spPr>
        <p:txBody>
          <a:bodyPr>
            <a:noAutofit/>
          </a:bodyPr>
          <a:lstStyle/>
          <a:p>
            <a:r>
              <a:rPr lang="en-US" sz="3600" dirty="0"/>
              <a:t>Communication between Parent and Child Components</a:t>
            </a:r>
          </a:p>
        </p:txBody>
      </p:sp>
      <p:cxnSp>
        <p:nvCxnSpPr>
          <p:cNvPr id="8" name="Straight Arrow Connector 7"/>
          <p:cNvCxnSpPr>
            <a:cxnSpLocks/>
          </p:cNvCxnSpPr>
          <p:nvPr/>
        </p:nvCxnSpPr>
        <p:spPr>
          <a:xfrm>
            <a:off x="3378352" y="4194685"/>
            <a:ext cx="4577476" cy="1901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617720" y="4457699"/>
            <a:ext cx="1920240" cy="1417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Child Component</a:t>
            </a:r>
          </a:p>
          <a:p>
            <a:pPr algn="ctr"/>
            <a:r>
              <a:rPr lang="en-US" dirty="0"/>
              <a:t>triggers changes through the output properties</a:t>
            </a:r>
          </a:p>
        </p:txBody>
      </p:sp>
      <p:sp>
        <p:nvSpPr>
          <p:cNvPr id="11" name="Rectangle 10"/>
          <p:cNvSpPr/>
          <p:nvPr/>
        </p:nvSpPr>
        <p:spPr>
          <a:xfrm>
            <a:off x="7840087" y="4306077"/>
            <a:ext cx="3128107" cy="606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Parent Component Template</a:t>
            </a:r>
          </a:p>
        </p:txBody>
      </p:sp>
      <p:sp>
        <p:nvSpPr>
          <p:cNvPr id="15" name="Oval 14"/>
          <p:cNvSpPr/>
          <p:nvPr/>
        </p:nvSpPr>
        <p:spPr>
          <a:xfrm>
            <a:off x="7215885" y="5735051"/>
            <a:ext cx="832269" cy="361379"/>
          </a:xfrm>
          <a:prstGeom prst="ellipse">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18" name="Picture 17"/>
          <p:cNvPicPr>
            <a:picLocks noChangeAspect="1"/>
          </p:cNvPicPr>
          <p:nvPr/>
        </p:nvPicPr>
        <p:blipFill>
          <a:blip r:embed="rId5"/>
          <a:stretch>
            <a:fillRect/>
          </a:stretch>
        </p:blipFill>
        <p:spPr>
          <a:xfrm>
            <a:off x="6837045" y="1622934"/>
            <a:ext cx="5019675" cy="2571750"/>
          </a:xfrm>
          <a:prstGeom prst="rect">
            <a:avLst/>
          </a:prstGeom>
        </p:spPr>
      </p:pic>
      <p:sp>
        <p:nvSpPr>
          <p:cNvPr id="19" name="Rectangle 18"/>
          <p:cNvSpPr/>
          <p:nvPr/>
        </p:nvSpPr>
        <p:spPr>
          <a:xfrm>
            <a:off x="4203519" y="1293755"/>
            <a:ext cx="3914747" cy="2704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Child Component</a:t>
            </a:r>
          </a:p>
        </p:txBody>
      </p:sp>
    </p:spTree>
    <p:extLst>
      <p:ext uri="{BB962C8B-B14F-4D97-AF65-F5344CB8AC3E}">
        <p14:creationId xmlns:p14="http://schemas.microsoft.com/office/powerpoint/2010/main" val="13017561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Autofit/>
          </a:bodyPr>
          <a:lstStyle/>
          <a:p>
            <a:r>
              <a:rPr lang="en-US" sz="3600" dirty="0"/>
              <a:t>Communication between Parent and Child Components</a:t>
            </a:r>
          </a:p>
        </p:txBody>
      </p:sp>
      <p:pic>
        <p:nvPicPr>
          <p:cNvPr id="9" name="Picture 8"/>
          <p:cNvPicPr>
            <a:picLocks noChangeAspect="1"/>
          </p:cNvPicPr>
          <p:nvPr/>
        </p:nvPicPr>
        <p:blipFill>
          <a:blip r:embed="rId3"/>
          <a:stretch>
            <a:fillRect/>
          </a:stretch>
        </p:blipFill>
        <p:spPr>
          <a:xfrm>
            <a:off x="150137" y="1702865"/>
            <a:ext cx="4318128" cy="4949394"/>
          </a:xfrm>
          <a:prstGeom prst="rect">
            <a:avLst/>
          </a:prstGeom>
        </p:spPr>
      </p:pic>
      <p:sp>
        <p:nvSpPr>
          <p:cNvPr id="14" name="Rectangle 13"/>
          <p:cNvSpPr/>
          <p:nvPr/>
        </p:nvSpPr>
        <p:spPr>
          <a:xfrm>
            <a:off x="338665" y="5910195"/>
            <a:ext cx="3440431" cy="629534"/>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p:cNvSpPr/>
          <p:nvPr/>
        </p:nvSpPr>
        <p:spPr>
          <a:xfrm>
            <a:off x="5491876" y="1998698"/>
            <a:ext cx="5661613" cy="1560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event triggered from the child component executes the </a:t>
            </a:r>
            <a:r>
              <a:rPr lang="en-US" dirty="0" err="1"/>
              <a:t>onRatingclicked</a:t>
            </a:r>
            <a:r>
              <a:rPr lang="en-US" dirty="0"/>
              <a:t> in the parent component. The parameter is passed using the $event</a:t>
            </a:r>
          </a:p>
        </p:txBody>
      </p:sp>
      <p:sp>
        <p:nvSpPr>
          <p:cNvPr id="13" name="Rectangle 12"/>
          <p:cNvSpPr/>
          <p:nvPr/>
        </p:nvSpPr>
        <p:spPr>
          <a:xfrm>
            <a:off x="4203519" y="1293755"/>
            <a:ext cx="3914747" cy="2704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Parent Component</a:t>
            </a:r>
          </a:p>
        </p:txBody>
      </p:sp>
      <p:pic>
        <p:nvPicPr>
          <p:cNvPr id="16" name="Picture 15"/>
          <p:cNvPicPr>
            <a:picLocks noChangeAspect="1"/>
          </p:cNvPicPr>
          <p:nvPr/>
        </p:nvPicPr>
        <p:blipFill>
          <a:blip r:embed="rId4"/>
          <a:stretch>
            <a:fillRect/>
          </a:stretch>
        </p:blipFill>
        <p:spPr>
          <a:xfrm>
            <a:off x="6837044" y="5012646"/>
            <a:ext cx="5019675" cy="1643131"/>
          </a:xfrm>
          <a:prstGeom prst="rect">
            <a:avLst/>
          </a:prstGeom>
        </p:spPr>
      </p:pic>
      <p:cxnSp>
        <p:nvCxnSpPr>
          <p:cNvPr id="11" name="Straight Arrow Connector 10"/>
          <p:cNvCxnSpPr>
            <a:cxnSpLocks/>
            <a:endCxn id="14" idx="3"/>
          </p:cNvCxnSpPr>
          <p:nvPr/>
        </p:nvCxnSpPr>
        <p:spPr>
          <a:xfrm flipH="1">
            <a:off x="3779096" y="6137978"/>
            <a:ext cx="3990576" cy="86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544958" y="5957288"/>
            <a:ext cx="832269" cy="361379"/>
          </a:xfrm>
          <a:prstGeom prst="ellipse">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8" name="Oval 17"/>
          <p:cNvSpPr/>
          <p:nvPr/>
        </p:nvSpPr>
        <p:spPr>
          <a:xfrm>
            <a:off x="1762437" y="5869058"/>
            <a:ext cx="832269" cy="361379"/>
          </a:xfrm>
          <a:prstGeom prst="ellipse">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42488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32000" y="155421"/>
            <a:ext cx="10492014" cy="2010807"/>
          </a:xfrm>
        </p:spPr>
        <p:txBody>
          <a:bodyPr/>
          <a:lstStyle/>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lgn="ctr">
              <a:buNone/>
            </a:pPr>
            <a:r>
              <a:rPr lang="en-US" sz="3200" dirty="0"/>
              <a:t>Communication Between Parent and Child Components</a:t>
            </a:r>
          </a:p>
        </p:txBody>
      </p:sp>
      <p:sp>
        <p:nvSpPr>
          <p:cNvPr id="4" name="Title 3"/>
          <p:cNvSpPr>
            <a:spLocks noGrp="1"/>
          </p:cNvSpPr>
          <p:nvPr>
            <p:ph type="title"/>
          </p:nvPr>
        </p:nvSpPr>
        <p:spPr>
          <a:xfrm>
            <a:off x="1" y="0"/>
            <a:ext cx="1913466" cy="6857999"/>
          </a:xfrm>
          <a:solidFill>
            <a:schemeClr val="tx1">
              <a:lumMod val="50000"/>
              <a:lumOff val="50000"/>
            </a:schemeClr>
          </a:solidFill>
        </p:spPr>
        <p:txBody>
          <a:bodyPr>
            <a:normAutofit/>
          </a:bodyPr>
          <a:lstStyle/>
          <a:p>
            <a:br>
              <a:rPr lang="en-US" b="1" dirty="0"/>
            </a:br>
            <a:br>
              <a:rPr lang="en-US" b="1" dirty="0"/>
            </a:br>
            <a:r>
              <a:rPr lang="en-US" b="1" dirty="0"/>
              <a:t>Lab 5</a:t>
            </a:r>
            <a:br>
              <a:rPr lang="en-US" b="1" dirty="0"/>
            </a:br>
            <a:br>
              <a:rPr lang="en-US" dirty="0"/>
            </a:br>
            <a:endParaRPr lang="en-US" dirty="0"/>
          </a:p>
        </p:txBody>
      </p:sp>
    </p:spTree>
    <p:extLst>
      <p:ext uri="{BB962C8B-B14F-4D97-AF65-F5344CB8AC3E}">
        <p14:creationId xmlns:p14="http://schemas.microsoft.com/office/powerpoint/2010/main" val="808088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Pick the language</a:t>
            </a:r>
          </a:p>
          <a:p>
            <a:pPr lvl="1"/>
            <a:r>
              <a:rPr lang="en-US" sz="3200" dirty="0"/>
              <a:t>JavaScript - ES5 (supported in most browsers)</a:t>
            </a:r>
          </a:p>
          <a:p>
            <a:pPr lvl="1"/>
            <a:r>
              <a:rPr lang="en-US" sz="3200" dirty="0"/>
              <a:t>JavaScript - ES6, now called ES2015 (must be </a:t>
            </a:r>
            <a:r>
              <a:rPr lang="en-US" sz="3200" dirty="0" err="1"/>
              <a:t>transpiled</a:t>
            </a:r>
            <a:r>
              <a:rPr lang="en-US" sz="3200" dirty="0"/>
              <a:t>)</a:t>
            </a:r>
          </a:p>
          <a:p>
            <a:pPr lvl="1"/>
            <a:r>
              <a:rPr lang="en-US" sz="3200" dirty="0" err="1"/>
              <a:t>TypeScript</a:t>
            </a:r>
            <a:r>
              <a:rPr lang="en-US" sz="3200" dirty="0"/>
              <a:t> – superset of JavaScript (must be </a:t>
            </a:r>
            <a:r>
              <a:rPr lang="en-US" sz="3200" dirty="0" err="1"/>
              <a:t>transpiled</a:t>
            </a:r>
            <a:r>
              <a:rPr lang="en-US" sz="3200" dirty="0"/>
              <a:t>)</a:t>
            </a:r>
          </a:p>
          <a:p>
            <a:r>
              <a:rPr lang="en-US" dirty="0"/>
              <a:t>Pick an editor</a:t>
            </a:r>
          </a:p>
          <a:p>
            <a:pPr lvl="1"/>
            <a:r>
              <a:rPr lang="en-US" sz="3200" dirty="0"/>
              <a:t>Visual Studio</a:t>
            </a:r>
          </a:p>
          <a:p>
            <a:pPr lvl="1"/>
            <a:r>
              <a:rPr lang="en-US" sz="3200" dirty="0"/>
              <a:t>Visual Studio Code</a:t>
            </a:r>
          </a:p>
          <a:p>
            <a:pPr lvl="1"/>
            <a:r>
              <a:rPr lang="en-US" sz="3200" dirty="0"/>
              <a:t>and more…</a:t>
            </a:r>
          </a:p>
        </p:txBody>
      </p:sp>
      <p:sp>
        <p:nvSpPr>
          <p:cNvPr id="3" name="Title 2"/>
          <p:cNvSpPr>
            <a:spLocks noGrp="1"/>
          </p:cNvSpPr>
          <p:nvPr>
            <p:ph type="title"/>
          </p:nvPr>
        </p:nvSpPr>
        <p:spPr>
          <a:solidFill>
            <a:schemeClr val="accent2">
              <a:lumMod val="75000"/>
            </a:schemeClr>
          </a:solidFill>
        </p:spPr>
        <p:txBody>
          <a:bodyPr/>
          <a:lstStyle/>
          <a:p>
            <a:r>
              <a:rPr lang="en-US" dirty="0"/>
              <a:t>Set Up the Environment</a:t>
            </a:r>
          </a:p>
        </p:txBody>
      </p:sp>
    </p:spTree>
    <p:extLst>
      <p:ext uri="{BB962C8B-B14F-4D97-AF65-F5344CB8AC3E}">
        <p14:creationId xmlns:p14="http://schemas.microsoft.com/office/powerpoint/2010/main" val="30892012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dirty="0"/>
              <a:t>Services</a:t>
            </a:r>
          </a:p>
        </p:txBody>
      </p:sp>
      <p:sp>
        <p:nvSpPr>
          <p:cNvPr id="12" name="Text Placeholder 1"/>
          <p:cNvSpPr>
            <a:spLocks noGrp="1"/>
          </p:cNvSpPr>
          <p:nvPr>
            <p:ph type="body" sz="quarter" idx="10"/>
          </p:nvPr>
        </p:nvSpPr>
        <p:spPr>
          <a:xfrm>
            <a:off x="335280" y="1626960"/>
            <a:ext cx="11521440" cy="4533810"/>
          </a:xfrm>
        </p:spPr>
        <p:txBody>
          <a:bodyPr/>
          <a:lstStyle/>
          <a:p>
            <a:r>
              <a:rPr lang="en-US" dirty="0"/>
              <a:t>Components are great, but what do we do with data or logic that is not associated with a specific view or that we want to share across components?</a:t>
            </a:r>
          </a:p>
          <a:p>
            <a:endParaRPr lang="en-US" u="sng" dirty="0"/>
          </a:p>
          <a:p>
            <a:r>
              <a:rPr lang="en-US" u="sng" dirty="0"/>
              <a:t>We Build Services</a:t>
            </a:r>
          </a:p>
        </p:txBody>
      </p:sp>
    </p:spTree>
    <p:extLst>
      <p:ext uri="{BB962C8B-B14F-4D97-AF65-F5344CB8AC3E}">
        <p14:creationId xmlns:p14="http://schemas.microsoft.com/office/powerpoint/2010/main" val="158217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dirty="0"/>
              <a:t>Services</a:t>
            </a:r>
          </a:p>
        </p:txBody>
      </p:sp>
      <p:sp>
        <p:nvSpPr>
          <p:cNvPr id="12" name="Text Placeholder 1"/>
          <p:cNvSpPr>
            <a:spLocks noGrp="1"/>
          </p:cNvSpPr>
          <p:nvPr>
            <p:ph type="body" sz="quarter" idx="10"/>
          </p:nvPr>
        </p:nvSpPr>
        <p:spPr>
          <a:xfrm>
            <a:off x="335280" y="1626960"/>
            <a:ext cx="11521440" cy="4533810"/>
          </a:xfrm>
        </p:spPr>
        <p:txBody>
          <a:bodyPr/>
          <a:lstStyle/>
          <a:p>
            <a:r>
              <a:rPr lang="en-US" dirty="0"/>
              <a:t>Two ways to utilize a service from within a component</a:t>
            </a:r>
          </a:p>
          <a:p>
            <a:pPr lvl="1"/>
            <a:r>
              <a:rPr lang="en-US" dirty="0"/>
              <a:t>Creating a local instance which makes it hard to test</a:t>
            </a:r>
          </a:p>
          <a:p>
            <a:pPr marL="457200" lvl="1" indent="0">
              <a:buNone/>
            </a:pPr>
            <a:endParaRPr lang="en-US" dirty="0"/>
          </a:p>
          <a:p>
            <a:pPr marL="457200" lvl="1" indent="0">
              <a:buNone/>
            </a:pPr>
            <a:endParaRPr lang="en-US" u="sng" dirty="0"/>
          </a:p>
        </p:txBody>
      </p:sp>
      <p:sp>
        <p:nvSpPr>
          <p:cNvPr id="4" name="Rectangle 3"/>
          <p:cNvSpPr/>
          <p:nvPr/>
        </p:nvSpPr>
        <p:spPr>
          <a:xfrm>
            <a:off x="2366010" y="4130130"/>
            <a:ext cx="2994577" cy="1836944"/>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b="1" dirty="0"/>
              <a:t>Service</a:t>
            </a:r>
          </a:p>
          <a:p>
            <a:pPr algn="ctr"/>
            <a:r>
              <a:rPr lang="en-US" b="1" dirty="0"/>
              <a:t>export class </a:t>
            </a:r>
            <a:r>
              <a:rPr lang="en-US" b="1" dirty="0" err="1"/>
              <a:t>MyDataService</a:t>
            </a:r>
            <a:r>
              <a:rPr lang="en-US" b="1" dirty="0"/>
              <a:t> {}</a:t>
            </a:r>
          </a:p>
        </p:txBody>
      </p:sp>
      <p:sp>
        <p:nvSpPr>
          <p:cNvPr id="5" name="Rectangle 4"/>
          <p:cNvSpPr/>
          <p:nvPr/>
        </p:nvSpPr>
        <p:spPr>
          <a:xfrm>
            <a:off x="6164580" y="4111035"/>
            <a:ext cx="2800266" cy="1836944"/>
          </a:xfrm>
          <a:prstGeom prst="rect">
            <a:avLst/>
          </a:prstGeom>
        </p:spPr>
        <p:style>
          <a:lnRef idx="3">
            <a:schemeClr val="lt1"/>
          </a:lnRef>
          <a:fillRef idx="1">
            <a:schemeClr val="accent3"/>
          </a:fillRef>
          <a:effectRef idx="1">
            <a:schemeClr val="accent3"/>
          </a:effectRef>
          <a:fontRef idx="minor">
            <a:schemeClr val="lt1"/>
          </a:fontRef>
        </p:style>
        <p:txBody>
          <a:bodyPr rtlCol="0" anchor="t"/>
          <a:lstStyle/>
          <a:p>
            <a:pPr algn="ctr"/>
            <a:r>
              <a:rPr lang="en-US" b="1" dirty="0"/>
              <a:t>Component</a:t>
            </a:r>
          </a:p>
          <a:p>
            <a:pPr algn="ctr"/>
            <a:r>
              <a:rPr lang="en-US" b="1" dirty="0"/>
              <a:t>Let svc = new </a:t>
            </a:r>
            <a:r>
              <a:rPr lang="en-US" b="1" dirty="0" err="1"/>
              <a:t>MyDataService</a:t>
            </a:r>
            <a:r>
              <a:rPr lang="en-US" b="1" dirty="0"/>
              <a:t> ();</a:t>
            </a:r>
          </a:p>
        </p:txBody>
      </p:sp>
    </p:spTree>
    <p:extLst>
      <p:ext uri="{BB962C8B-B14F-4D97-AF65-F5344CB8AC3E}">
        <p14:creationId xmlns:p14="http://schemas.microsoft.com/office/powerpoint/2010/main" val="29415889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dirty="0"/>
              <a:t>Services</a:t>
            </a:r>
          </a:p>
        </p:txBody>
      </p:sp>
      <p:sp>
        <p:nvSpPr>
          <p:cNvPr id="12" name="Text Placeholder 1"/>
          <p:cNvSpPr>
            <a:spLocks noGrp="1"/>
          </p:cNvSpPr>
          <p:nvPr>
            <p:ph type="body" sz="quarter" idx="10"/>
          </p:nvPr>
        </p:nvSpPr>
        <p:spPr>
          <a:xfrm>
            <a:off x="335280" y="1626960"/>
            <a:ext cx="11521440" cy="4533810"/>
          </a:xfrm>
        </p:spPr>
        <p:txBody>
          <a:bodyPr/>
          <a:lstStyle/>
          <a:p>
            <a:r>
              <a:rPr lang="en-US" dirty="0"/>
              <a:t>Two ways to utilize a service from within a component</a:t>
            </a:r>
          </a:p>
          <a:p>
            <a:pPr lvl="1"/>
            <a:r>
              <a:rPr lang="en-US" dirty="0"/>
              <a:t>Register the service with Angular which creates a single instance of the service class (singleton)</a:t>
            </a:r>
          </a:p>
          <a:p>
            <a:pPr marL="457200" lvl="1" indent="0">
              <a:buNone/>
            </a:pPr>
            <a:endParaRPr lang="en-US" dirty="0"/>
          </a:p>
          <a:p>
            <a:pPr marL="457200" lvl="1" indent="0">
              <a:buNone/>
            </a:pPr>
            <a:endParaRPr lang="en-US" u="sng" dirty="0"/>
          </a:p>
        </p:txBody>
      </p:sp>
      <p:sp>
        <p:nvSpPr>
          <p:cNvPr id="4" name="Rectangle 3"/>
          <p:cNvSpPr/>
          <p:nvPr/>
        </p:nvSpPr>
        <p:spPr>
          <a:xfrm>
            <a:off x="2606040" y="4873080"/>
            <a:ext cx="3051727" cy="1836944"/>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b="1" dirty="0"/>
              <a:t>Service</a:t>
            </a:r>
          </a:p>
          <a:p>
            <a:pPr algn="ctr"/>
            <a:r>
              <a:rPr lang="en-US" b="1" dirty="0"/>
              <a:t>export class </a:t>
            </a:r>
            <a:r>
              <a:rPr lang="en-US" b="1" dirty="0" err="1"/>
              <a:t>MyDataService</a:t>
            </a:r>
            <a:r>
              <a:rPr lang="en-US" b="1" dirty="0"/>
              <a:t> {}</a:t>
            </a:r>
          </a:p>
        </p:txBody>
      </p:sp>
      <p:sp>
        <p:nvSpPr>
          <p:cNvPr id="5" name="Rectangle 4"/>
          <p:cNvSpPr/>
          <p:nvPr/>
        </p:nvSpPr>
        <p:spPr>
          <a:xfrm>
            <a:off x="6551295" y="4873080"/>
            <a:ext cx="2800266" cy="1836944"/>
          </a:xfrm>
          <a:prstGeom prst="rect">
            <a:avLst/>
          </a:prstGeom>
        </p:spPr>
        <p:style>
          <a:lnRef idx="3">
            <a:schemeClr val="lt1"/>
          </a:lnRef>
          <a:fillRef idx="1">
            <a:schemeClr val="accent3"/>
          </a:fillRef>
          <a:effectRef idx="1">
            <a:schemeClr val="accent3"/>
          </a:effectRef>
          <a:fontRef idx="minor">
            <a:schemeClr val="lt1"/>
          </a:fontRef>
        </p:style>
        <p:txBody>
          <a:bodyPr rtlCol="0" anchor="t"/>
          <a:lstStyle/>
          <a:p>
            <a:pPr algn="ctr"/>
            <a:r>
              <a:rPr lang="en-US" b="1" dirty="0"/>
              <a:t>Component</a:t>
            </a:r>
          </a:p>
        </p:txBody>
      </p:sp>
      <p:sp>
        <p:nvSpPr>
          <p:cNvPr id="6" name="Rectangle 5"/>
          <p:cNvSpPr/>
          <p:nvPr/>
        </p:nvSpPr>
        <p:spPr>
          <a:xfrm>
            <a:off x="3783372" y="3205908"/>
            <a:ext cx="4625256" cy="1471229"/>
          </a:xfrm>
          <a:prstGeom prst="rect">
            <a:avLst/>
          </a:prstGeom>
        </p:spPr>
        <p:style>
          <a:lnRef idx="3">
            <a:schemeClr val="lt1"/>
          </a:lnRef>
          <a:fillRef idx="1">
            <a:schemeClr val="accent6"/>
          </a:fillRef>
          <a:effectRef idx="1">
            <a:schemeClr val="accent6"/>
          </a:effectRef>
          <a:fontRef idx="minor">
            <a:schemeClr val="lt1"/>
          </a:fontRef>
        </p:style>
        <p:txBody>
          <a:bodyPr rtlCol="0" anchor="t"/>
          <a:lstStyle/>
          <a:p>
            <a:pPr algn="ctr"/>
            <a:r>
              <a:rPr lang="en-US" b="1" dirty="0"/>
              <a:t>Injector</a:t>
            </a:r>
          </a:p>
          <a:p>
            <a:pPr marL="285750" indent="-285750" algn="ctr">
              <a:buFont typeface="Arial" panose="020B0604020202020204" pitchFamily="34" charset="0"/>
              <a:buChar char="•"/>
            </a:pPr>
            <a:r>
              <a:rPr lang="en-US" b="1" dirty="0"/>
              <a:t>Log</a:t>
            </a:r>
          </a:p>
          <a:p>
            <a:pPr marL="285750" indent="-285750" algn="ctr">
              <a:buFont typeface="Arial" panose="020B0604020202020204" pitchFamily="34" charset="0"/>
              <a:buChar char="•"/>
            </a:pPr>
            <a:r>
              <a:rPr lang="en-US" b="1" dirty="0"/>
              <a:t>Math </a:t>
            </a:r>
          </a:p>
          <a:p>
            <a:pPr marL="285750" indent="-285750" algn="ctr">
              <a:buFont typeface="Arial" panose="020B0604020202020204" pitchFamily="34" charset="0"/>
              <a:buChar char="•"/>
            </a:pPr>
            <a:r>
              <a:rPr lang="en-US" b="1" dirty="0"/>
              <a:t>myService</a:t>
            </a:r>
          </a:p>
        </p:txBody>
      </p:sp>
    </p:spTree>
    <p:extLst>
      <p:ext uri="{BB962C8B-B14F-4D97-AF65-F5344CB8AC3E}">
        <p14:creationId xmlns:p14="http://schemas.microsoft.com/office/powerpoint/2010/main" val="22379343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dirty="0"/>
              <a:t>Services</a:t>
            </a:r>
          </a:p>
        </p:txBody>
      </p:sp>
      <p:sp>
        <p:nvSpPr>
          <p:cNvPr id="12" name="Text Placeholder 1"/>
          <p:cNvSpPr>
            <a:spLocks noGrp="1"/>
          </p:cNvSpPr>
          <p:nvPr>
            <p:ph type="body" sz="quarter" idx="10"/>
          </p:nvPr>
        </p:nvSpPr>
        <p:spPr>
          <a:xfrm>
            <a:off x="335280" y="1626960"/>
            <a:ext cx="11521440" cy="4533810"/>
          </a:xfrm>
        </p:spPr>
        <p:txBody>
          <a:bodyPr/>
          <a:lstStyle/>
          <a:p>
            <a:r>
              <a:rPr lang="en-US" dirty="0"/>
              <a:t>If you register it twice (in different components) then you get 2 instances (no longer a singleton). The injector will keep track of both.</a:t>
            </a:r>
          </a:p>
        </p:txBody>
      </p:sp>
    </p:spTree>
    <p:extLst>
      <p:ext uri="{BB962C8B-B14F-4D97-AF65-F5344CB8AC3E}">
        <p14:creationId xmlns:p14="http://schemas.microsoft.com/office/powerpoint/2010/main" val="42601029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473805" y="3699319"/>
            <a:ext cx="1441011" cy="1836944"/>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b="1" dirty="0"/>
              <a:t>Component</a:t>
            </a:r>
          </a:p>
        </p:txBody>
      </p:sp>
      <p:sp>
        <p:nvSpPr>
          <p:cNvPr id="3" name="Title 2"/>
          <p:cNvSpPr>
            <a:spLocks noGrp="1"/>
          </p:cNvSpPr>
          <p:nvPr>
            <p:ph type="title"/>
          </p:nvPr>
        </p:nvSpPr>
        <p:spPr>
          <a:solidFill>
            <a:schemeClr val="accent2">
              <a:lumMod val="75000"/>
            </a:schemeClr>
          </a:solidFill>
        </p:spPr>
        <p:txBody>
          <a:bodyPr/>
          <a:lstStyle/>
          <a:p>
            <a:r>
              <a:rPr lang="en-US" dirty="0"/>
              <a:t>Services</a:t>
            </a:r>
          </a:p>
        </p:txBody>
      </p:sp>
      <p:sp>
        <p:nvSpPr>
          <p:cNvPr id="9" name="Rectangle 8"/>
          <p:cNvSpPr/>
          <p:nvPr/>
        </p:nvSpPr>
        <p:spPr>
          <a:xfrm>
            <a:off x="335280" y="1502228"/>
            <a:ext cx="2897777" cy="502920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a:solidFill>
                  <a:schemeClr val="tx1"/>
                </a:solidFill>
              </a:rPr>
              <a:t>Angular Injector</a:t>
            </a:r>
          </a:p>
        </p:txBody>
      </p:sp>
      <p:sp>
        <p:nvSpPr>
          <p:cNvPr id="10" name="Rounded Rectangle 9"/>
          <p:cNvSpPr/>
          <p:nvPr/>
        </p:nvSpPr>
        <p:spPr>
          <a:xfrm>
            <a:off x="710169" y="2130690"/>
            <a:ext cx="2106386" cy="70212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http</a:t>
            </a:r>
            <a:endParaRPr lang="en-US" dirty="0"/>
          </a:p>
        </p:txBody>
      </p:sp>
      <p:sp>
        <p:nvSpPr>
          <p:cNvPr id="11" name="Rounded Rectangle 10"/>
          <p:cNvSpPr/>
          <p:nvPr/>
        </p:nvSpPr>
        <p:spPr>
          <a:xfrm>
            <a:off x="710169" y="2957985"/>
            <a:ext cx="2106386" cy="70212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t>routeParams</a:t>
            </a:r>
            <a:endParaRPr lang="en-US" dirty="0"/>
          </a:p>
        </p:txBody>
      </p:sp>
      <p:sp>
        <p:nvSpPr>
          <p:cNvPr id="12" name="Rounded Rectangle 11"/>
          <p:cNvSpPr/>
          <p:nvPr/>
        </p:nvSpPr>
        <p:spPr>
          <a:xfrm>
            <a:off x="710169" y="3785280"/>
            <a:ext cx="2106386" cy="70212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log</a:t>
            </a:r>
            <a:endParaRPr lang="en-US" dirty="0"/>
          </a:p>
        </p:txBody>
      </p:sp>
      <p:sp>
        <p:nvSpPr>
          <p:cNvPr id="13" name="Rounded Rectangle 12"/>
          <p:cNvSpPr/>
          <p:nvPr/>
        </p:nvSpPr>
        <p:spPr>
          <a:xfrm>
            <a:off x="755345" y="4617791"/>
            <a:ext cx="2106386" cy="70212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t>myDataService</a:t>
            </a:r>
            <a:endParaRPr lang="en-US" dirty="0"/>
          </a:p>
        </p:txBody>
      </p:sp>
      <p:sp>
        <p:nvSpPr>
          <p:cNvPr id="14" name="Rounded Rectangle 13"/>
          <p:cNvSpPr/>
          <p:nvPr/>
        </p:nvSpPr>
        <p:spPr>
          <a:xfrm>
            <a:off x="770584" y="5445086"/>
            <a:ext cx="2106386" cy="70212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t>myConstants</a:t>
            </a:r>
            <a:endParaRPr lang="en-US" dirty="0"/>
          </a:p>
        </p:txBody>
      </p:sp>
      <p:sp>
        <p:nvSpPr>
          <p:cNvPr id="15" name="Rectangle 14"/>
          <p:cNvSpPr/>
          <p:nvPr/>
        </p:nvSpPr>
        <p:spPr>
          <a:xfrm>
            <a:off x="6221185" y="1502228"/>
            <a:ext cx="5635535" cy="259624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a:solidFill>
                  <a:schemeClr val="tx1"/>
                </a:solidFill>
              </a:rPr>
              <a:t>Define your service</a:t>
            </a:r>
          </a:p>
        </p:txBody>
      </p:sp>
      <p:sp>
        <p:nvSpPr>
          <p:cNvPr id="17" name="Text Placeholder 2"/>
          <p:cNvSpPr txBox="1">
            <a:spLocks/>
          </p:cNvSpPr>
          <p:nvPr/>
        </p:nvSpPr>
        <p:spPr>
          <a:xfrm>
            <a:off x="6466116" y="2119815"/>
            <a:ext cx="5208813" cy="1714272"/>
          </a:xfrm>
          <a:prstGeom prst="rect">
            <a:avLst/>
          </a:prstGeom>
          <a:solidFill>
            <a:schemeClr val="bg1"/>
          </a:solidFill>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000000"/>
                </a:solidFill>
                <a:highlight>
                  <a:srgbClr val="FFFFFF"/>
                </a:highlight>
              </a:rPr>
              <a:t>@Injectable()</a:t>
            </a:r>
          </a:p>
          <a:p>
            <a:r>
              <a:rPr lang="en-US" sz="2000" dirty="0">
                <a:solidFill>
                  <a:srgbClr val="000000"/>
                </a:solidFill>
                <a:highlight>
                  <a:srgbClr val="FFFFFF"/>
                </a:highlight>
              </a:rPr>
              <a:t>export class </a:t>
            </a:r>
            <a:r>
              <a:rPr lang="en-US" sz="2000" dirty="0" err="1">
                <a:solidFill>
                  <a:srgbClr val="7030A0"/>
                </a:solidFill>
                <a:highlight>
                  <a:srgbClr val="FFFFFF"/>
                </a:highlight>
              </a:rPr>
              <a:t>MyDataService</a:t>
            </a:r>
            <a:r>
              <a:rPr lang="en-US" sz="2000" dirty="0">
                <a:solidFill>
                  <a:srgbClr val="000000"/>
                </a:solidFill>
                <a:highlight>
                  <a:srgbClr val="FFFFFF"/>
                </a:highlight>
              </a:rPr>
              <a:t> {</a:t>
            </a:r>
          </a:p>
          <a:p>
            <a:r>
              <a:rPr lang="en-US" sz="2000" dirty="0">
                <a:solidFill>
                  <a:srgbClr val="000000"/>
                </a:solidFill>
                <a:highlight>
                  <a:srgbClr val="FFFFFF"/>
                </a:highlight>
              </a:rPr>
              <a:t>  </a:t>
            </a:r>
            <a:r>
              <a:rPr lang="en-US" sz="2000" dirty="0" err="1">
                <a:solidFill>
                  <a:srgbClr val="000000"/>
                </a:solidFill>
                <a:highlight>
                  <a:srgbClr val="FFFFFF"/>
                </a:highlight>
              </a:rPr>
              <a:t>getCustomers</a:t>
            </a:r>
            <a:r>
              <a:rPr lang="en-US" sz="2000" dirty="0">
                <a:solidFill>
                  <a:srgbClr val="000000"/>
                </a:solidFill>
                <a:highlight>
                  <a:srgbClr val="FFFFFF"/>
                </a:highlight>
              </a:rPr>
              <a:t>(): </a:t>
            </a:r>
            <a:r>
              <a:rPr lang="en-US" sz="2000" dirty="0" err="1">
                <a:solidFill>
                  <a:srgbClr val="000000"/>
                </a:solidFill>
                <a:highlight>
                  <a:srgbClr val="FFFFFF"/>
                </a:highlight>
              </a:rPr>
              <a:t>ICustomer</a:t>
            </a:r>
            <a:r>
              <a:rPr lang="en-US" sz="2000" dirty="0">
                <a:solidFill>
                  <a:srgbClr val="000000"/>
                </a:solidFill>
                <a:highlight>
                  <a:srgbClr val="FFFFFF"/>
                </a:highlight>
              </a:rPr>
              <a:t>[] {...}</a:t>
            </a:r>
          </a:p>
          <a:p>
            <a:r>
              <a:rPr lang="en-US" sz="2000" dirty="0">
                <a:solidFill>
                  <a:srgbClr val="000000"/>
                </a:solidFill>
                <a:highlight>
                  <a:srgbClr val="FFFFFF"/>
                </a:highlight>
              </a:rPr>
              <a:t>}</a:t>
            </a:r>
          </a:p>
        </p:txBody>
      </p:sp>
      <p:sp>
        <p:nvSpPr>
          <p:cNvPr id="18" name="Rectangle 17"/>
          <p:cNvSpPr/>
          <p:nvPr/>
        </p:nvSpPr>
        <p:spPr>
          <a:xfrm>
            <a:off x="6221185" y="4656079"/>
            <a:ext cx="5635535" cy="2024742"/>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a:solidFill>
                  <a:schemeClr val="tx1"/>
                </a:solidFill>
              </a:rPr>
              <a:t>Use your service</a:t>
            </a:r>
          </a:p>
        </p:txBody>
      </p:sp>
      <p:sp>
        <p:nvSpPr>
          <p:cNvPr id="19" name="Text Placeholder 2"/>
          <p:cNvSpPr txBox="1">
            <a:spLocks/>
          </p:cNvSpPr>
          <p:nvPr/>
        </p:nvSpPr>
        <p:spPr>
          <a:xfrm>
            <a:off x="6466115" y="5224858"/>
            <a:ext cx="5208813" cy="1246414"/>
          </a:xfrm>
          <a:prstGeom prst="rect">
            <a:avLst/>
          </a:prstGeom>
          <a:solidFill>
            <a:schemeClr val="bg1"/>
          </a:solidFill>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000000"/>
                </a:solidFill>
                <a:highlight>
                  <a:srgbClr val="FFFFFF"/>
                </a:highlight>
              </a:rPr>
              <a:t>constructor(private _</a:t>
            </a:r>
            <a:r>
              <a:rPr lang="en-US" sz="2000" dirty="0" err="1">
                <a:solidFill>
                  <a:srgbClr val="000000"/>
                </a:solidFill>
                <a:highlight>
                  <a:srgbClr val="FFFFFF"/>
                </a:highlight>
              </a:rPr>
              <a:t>myDataService</a:t>
            </a:r>
            <a:r>
              <a:rPr lang="en-US" sz="2000" dirty="0">
                <a:solidFill>
                  <a:srgbClr val="000000"/>
                </a:solidFill>
                <a:highlight>
                  <a:srgbClr val="FFFFFF"/>
                </a:highlight>
              </a:rPr>
              <a:t>: 		  </a:t>
            </a:r>
            <a:r>
              <a:rPr lang="en-US" sz="2000" dirty="0" err="1">
                <a:solidFill>
                  <a:srgbClr val="7030A0"/>
                </a:solidFill>
                <a:highlight>
                  <a:srgbClr val="FFFFFF"/>
                </a:highlight>
              </a:rPr>
              <a:t>MyDataService</a:t>
            </a:r>
            <a:r>
              <a:rPr lang="en-US" sz="2000" dirty="0">
                <a:solidFill>
                  <a:srgbClr val="000000"/>
                </a:solidFill>
                <a:highlight>
                  <a:srgbClr val="FFFFFF"/>
                </a:highlight>
              </a:rPr>
              <a:t>) {</a:t>
            </a:r>
          </a:p>
          <a:p>
            <a:r>
              <a:rPr lang="en-US" sz="2000" dirty="0">
                <a:solidFill>
                  <a:srgbClr val="000000"/>
                </a:solidFill>
                <a:highlight>
                  <a:srgbClr val="FFFFFF"/>
                </a:highlight>
              </a:rPr>
              <a:t>}</a:t>
            </a:r>
            <a:endParaRPr lang="en-US" sz="2400" dirty="0">
              <a:solidFill>
                <a:srgbClr val="000000"/>
              </a:solidFill>
              <a:highlight>
                <a:srgbClr val="FFFFFF"/>
              </a:highlight>
            </a:endParaRPr>
          </a:p>
        </p:txBody>
      </p:sp>
      <p:sp>
        <p:nvSpPr>
          <p:cNvPr id="20" name="Left Arrow 19"/>
          <p:cNvSpPr/>
          <p:nvPr/>
        </p:nvSpPr>
        <p:spPr>
          <a:xfrm rot="19970469">
            <a:off x="4034602" y="4078746"/>
            <a:ext cx="2903511" cy="573755"/>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Register a provider</a:t>
            </a:r>
            <a:endParaRPr lang="en-US" dirty="0">
              <a:solidFill>
                <a:schemeClr val="tx1"/>
              </a:solidFill>
            </a:endParaRPr>
          </a:p>
        </p:txBody>
      </p:sp>
      <p:sp>
        <p:nvSpPr>
          <p:cNvPr id="21" name="Left Arrow 20"/>
          <p:cNvSpPr/>
          <p:nvPr/>
        </p:nvSpPr>
        <p:spPr>
          <a:xfrm rot="10800000">
            <a:off x="2866095" y="4766057"/>
            <a:ext cx="919570" cy="458801"/>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9536059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dirty="0"/>
              <a:t>Services</a:t>
            </a:r>
          </a:p>
        </p:txBody>
      </p:sp>
      <p:sp>
        <p:nvSpPr>
          <p:cNvPr id="5" name="Text Placeholder 2"/>
          <p:cNvSpPr txBox="1">
            <a:spLocks/>
          </p:cNvSpPr>
          <p:nvPr/>
        </p:nvSpPr>
        <p:spPr>
          <a:xfrm>
            <a:off x="335280" y="1629889"/>
            <a:ext cx="6579087" cy="1676982"/>
          </a:xfrm>
          <a:prstGeom prst="rect">
            <a:avLst/>
          </a:prstGeom>
          <a:solidFill>
            <a:schemeClr val="bg1"/>
          </a:solidFill>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0000"/>
                </a:solidFill>
                <a:highlight>
                  <a:srgbClr val="FFFFFF"/>
                </a:highlight>
              </a:rPr>
              <a:t>private _</a:t>
            </a:r>
            <a:r>
              <a:rPr lang="en-US" sz="1800" dirty="0" err="1">
                <a:solidFill>
                  <a:srgbClr val="000000"/>
                </a:solidFill>
                <a:highlight>
                  <a:srgbClr val="FFFFFF"/>
                </a:highlight>
              </a:rPr>
              <a:t>myDataService</a:t>
            </a:r>
            <a:r>
              <a:rPr lang="en-US" sz="1800" dirty="0">
                <a:solidFill>
                  <a:srgbClr val="000000"/>
                </a:solidFill>
                <a:highlight>
                  <a:srgbClr val="FFFFFF"/>
                </a:highlight>
              </a:rPr>
              <a:t>;</a:t>
            </a:r>
          </a:p>
          <a:p>
            <a:r>
              <a:rPr lang="en-US" sz="1800" dirty="0">
                <a:solidFill>
                  <a:srgbClr val="000000"/>
                </a:solidFill>
                <a:highlight>
                  <a:srgbClr val="FFFFFF"/>
                </a:highlight>
              </a:rPr>
              <a:t>constructor(</a:t>
            </a:r>
            <a:r>
              <a:rPr lang="en-US" sz="1800" dirty="0" err="1">
                <a:solidFill>
                  <a:srgbClr val="000000"/>
                </a:solidFill>
                <a:highlight>
                  <a:srgbClr val="FFFFFF"/>
                </a:highlight>
              </a:rPr>
              <a:t>myDataService</a:t>
            </a:r>
            <a:r>
              <a:rPr lang="en-US" sz="1800" dirty="0">
                <a:solidFill>
                  <a:srgbClr val="000000"/>
                </a:solidFill>
                <a:highlight>
                  <a:srgbClr val="FFFFFF"/>
                </a:highlight>
              </a:rPr>
              <a:t> : </a:t>
            </a:r>
            <a:r>
              <a:rPr lang="en-US" sz="1800" dirty="0" err="1">
                <a:solidFill>
                  <a:srgbClr val="000000"/>
                </a:solidFill>
                <a:highlight>
                  <a:srgbClr val="FFFFFF"/>
                </a:highlight>
              </a:rPr>
              <a:t>M</a:t>
            </a:r>
            <a:r>
              <a:rPr lang="en-US" sz="1800" dirty="0" err="1">
                <a:solidFill>
                  <a:srgbClr val="7030A0"/>
                </a:solidFill>
                <a:highlight>
                  <a:srgbClr val="FFFFFF"/>
                </a:highlight>
              </a:rPr>
              <a:t>yDataService</a:t>
            </a:r>
            <a:r>
              <a:rPr lang="en-US" sz="1800" dirty="0">
                <a:solidFill>
                  <a:srgbClr val="000000"/>
                </a:solidFill>
                <a:highlight>
                  <a:srgbClr val="FFFFFF"/>
                </a:highlight>
              </a:rPr>
              <a:t>) {</a:t>
            </a:r>
          </a:p>
          <a:p>
            <a:r>
              <a:rPr lang="en-US" sz="1800" dirty="0">
                <a:solidFill>
                  <a:srgbClr val="000000"/>
                </a:solidFill>
                <a:highlight>
                  <a:srgbClr val="FFFFFF"/>
                </a:highlight>
              </a:rPr>
              <a:t>    _</a:t>
            </a:r>
            <a:r>
              <a:rPr lang="en-US" sz="1800" dirty="0" err="1">
                <a:solidFill>
                  <a:srgbClr val="000000"/>
                </a:solidFill>
                <a:highlight>
                  <a:srgbClr val="FFFFFF"/>
                </a:highlight>
              </a:rPr>
              <a:t>myDataService</a:t>
            </a:r>
            <a:r>
              <a:rPr lang="en-US" sz="1800" dirty="0">
                <a:solidFill>
                  <a:srgbClr val="000000"/>
                </a:solidFill>
                <a:highlight>
                  <a:srgbClr val="FFFFFF"/>
                </a:highlight>
              </a:rPr>
              <a:t> = </a:t>
            </a:r>
            <a:r>
              <a:rPr lang="en-US" sz="1800" dirty="0" err="1">
                <a:solidFill>
                  <a:srgbClr val="000000"/>
                </a:solidFill>
                <a:highlight>
                  <a:srgbClr val="FFFFFF"/>
                </a:highlight>
              </a:rPr>
              <a:t>myDataService</a:t>
            </a:r>
            <a:r>
              <a:rPr lang="en-US" sz="1800" dirty="0">
                <a:solidFill>
                  <a:srgbClr val="000000"/>
                </a:solidFill>
                <a:highlight>
                  <a:srgbClr val="FFFFFF"/>
                </a:highlight>
              </a:rPr>
              <a:t>;</a:t>
            </a:r>
          </a:p>
          <a:p>
            <a:r>
              <a:rPr lang="en-US" sz="1800" dirty="0">
                <a:solidFill>
                  <a:srgbClr val="000000"/>
                </a:solidFill>
                <a:highlight>
                  <a:srgbClr val="FFFFFF"/>
                </a:highlight>
              </a:rPr>
              <a:t>}</a:t>
            </a:r>
            <a:endParaRPr lang="en-US" sz="2000" dirty="0">
              <a:solidFill>
                <a:srgbClr val="000000"/>
              </a:solidFill>
              <a:highlight>
                <a:srgbClr val="FFFFFF"/>
              </a:highlight>
            </a:endParaRPr>
          </a:p>
        </p:txBody>
      </p:sp>
      <p:sp>
        <p:nvSpPr>
          <p:cNvPr id="6" name="Text Placeholder 2"/>
          <p:cNvSpPr txBox="1">
            <a:spLocks/>
          </p:cNvSpPr>
          <p:nvPr/>
        </p:nvSpPr>
        <p:spPr>
          <a:xfrm>
            <a:off x="335280" y="3911713"/>
            <a:ext cx="6579087" cy="1676982"/>
          </a:xfrm>
          <a:prstGeom prst="rect">
            <a:avLst/>
          </a:prstGeom>
          <a:solidFill>
            <a:schemeClr val="bg1"/>
          </a:solidFill>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0000"/>
                </a:solidFill>
                <a:highlight>
                  <a:srgbClr val="FFFFFF"/>
                </a:highlight>
              </a:rPr>
              <a:t>constructor(private _</a:t>
            </a:r>
            <a:r>
              <a:rPr lang="en-US" sz="1800" dirty="0" err="1">
                <a:solidFill>
                  <a:srgbClr val="000000"/>
                </a:solidFill>
                <a:highlight>
                  <a:srgbClr val="FFFFFF"/>
                </a:highlight>
              </a:rPr>
              <a:t>myDataService</a:t>
            </a:r>
            <a:r>
              <a:rPr lang="en-US" sz="1800" dirty="0">
                <a:solidFill>
                  <a:srgbClr val="000000"/>
                </a:solidFill>
                <a:highlight>
                  <a:srgbClr val="FFFFFF"/>
                </a:highlight>
              </a:rPr>
              <a:t>: </a:t>
            </a:r>
            <a:r>
              <a:rPr lang="en-US" sz="1800" dirty="0" err="1">
                <a:solidFill>
                  <a:srgbClr val="7030A0"/>
                </a:solidFill>
                <a:highlight>
                  <a:srgbClr val="FFFFFF"/>
                </a:highlight>
              </a:rPr>
              <a:t>MyDataService</a:t>
            </a:r>
            <a:r>
              <a:rPr lang="en-US" sz="1800" dirty="0">
                <a:solidFill>
                  <a:srgbClr val="000000"/>
                </a:solidFill>
                <a:highlight>
                  <a:srgbClr val="FFFFFF"/>
                </a:highlight>
              </a:rPr>
              <a:t>) {</a:t>
            </a:r>
          </a:p>
          <a:p>
            <a:r>
              <a:rPr lang="en-US" sz="1800" dirty="0">
                <a:solidFill>
                  <a:srgbClr val="000000"/>
                </a:solidFill>
                <a:highlight>
                  <a:srgbClr val="FFFFFF"/>
                </a:highlight>
              </a:rPr>
              <a:t>}</a:t>
            </a:r>
            <a:endParaRPr lang="en-US" sz="2000" dirty="0">
              <a:solidFill>
                <a:srgbClr val="000000"/>
              </a:solidFill>
              <a:highlight>
                <a:srgbClr val="FFFFFF"/>
              </a:highlight>
            </a:endParaRPr>
          </a:p>
        </p:txBody>
      </p:sp>
      <p:sp>
        <p:nvSpPr>
          <p:cNvPr id="7" name="Rectangle 6"/>
          <p:cNvSpPr/>
          <p:nvPr/>
        </p:nvSpPr>
        <p:spPr>
          <a:xfrm>
            <a:off x="7841920" y="2468380"/>
            <a:ext cx="3051727" cy="1836944"/>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b="1" dirty="0"/>
              <a:t>This is such a common pattern that </a:t>
            </a:r>
            <a:r>
              <a:rPr lang="en-US" b="1" dirty="0" err="1"/>
              <a:t>TypeScript</a:t>
            </a:r>
            <a:r>
              <a:rPr lang="en-US" b="1" dirty="0"/>
              <a:t> defined a shorthand syntax for all of this code</a:t>
            </a:r>
          </a:p>
        </p:txBody>
      </p:sp>
      <p:cxnSp>
        <p:nvCxnSpPr>
          <p:cNvPr id="8" name="Straight Arrow Connector 7"/>
          <p:cNvCxnSpPr>
            <a:stCxn id="7" idx="1"/>
            <a:endCxn id="5" idx="3"/>
          </p:cNvCxnSpPr>
          <p:nvPr/>
        </p:nvCxnSpPr>
        <p:spPr>
          <a:xfrm flipH="1" flipV="1">
            <a:off x="6914367" y="2468380"/>
            <a:ext cx="927553" cy="918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1"/>
            <a:endCxn id="6" idx="3"/>
          </p:cNvCxnSpPr>
          <p:nvPr/>
        </p:nvCxnSpPr>
        <p:spPr>
          <a:xfrm flipH="1">
            <a:off x="6914367" y="3386852"/>
            <a:ext cx="927553" cy="1363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86374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a provider</a:t>
            </a:r>
          </a:p>
        </p:txBody>
      </p:sp>
      <p:sp>
        <p:nvSpPr>
          <p:cNvPr id="4" name="Rectangle 3"/>
          <p:cNvSpPr/>
          <p:nvPr/>
        </p:nvSpPr>
        <p:spPr>
          <a:xfrm>
            <a:off x="335279" y="1560655"/>
            <a:ext cx="10817135" cy="49217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2400" dirty="0"/>
              <a:t>Inside a component</a:t>
            </a:r>
            <a:endParaRPr lang="en-US" dirty="0"/>
          </a:p>
        </p:txBody>
      </p:sp>
      <p:sp>
        <p:nvSpPr>
          <p:cNvPr id="3" name="Text Placeholder 2"/>
          <p:cNvSpPr>
            <a:spLocks noGrp="1"/>
          </p:cNvSpPr>
          <p:nvPr>
            <p:ph type="body" sz="quarter" idx="10"/>
          </p:nvPr>
        </p:nvSpPr>
        <p:spPr>
          <a:xfrm>
            <a:off x="434430" y="2069210"/>
            <a:ext cx="10130156" cy="4184633"/>
          </a:xfrm>
          <a:solidFill>
            <a:schemeClr val="bg1"/>
          </a:solidFill>
        </p:spPr>
        <p:txBody>
          <a:bodyPr/>
          <a:lstStyle/>
          <a:p>
            <a:r>
              <a:rPr lang="en-US" sz="2800" dirty="0">
                <a:solidFill>
                  <a:srgbClr val="000000"/>
                </a:solidFill>
                <a:highlight>
                  <a:srgbClr val="FFFFFF"/>
                </a:highlight>
              </a:rPr>
              <a:t>import { </a:t>
            </a:r>
            <a:r>
              <a:rPr lang="en-US" sz="2800" dirty="0" err="1">
                <a:solidFill>
                  <a:srgbClr val="000000"/>
                </a:solidFill>
                <a:highlight>
                  <a:srgbClr val="FFFFFF"/>
                </a:highlight>
              </a:rPr>
              <a:t>MyDataService</a:t>
            </a:r>
            <a:r>
              <a:rPr lang="en-US" sz="2800" dirty="0">
                <a:solidFill>
                  <a:srgbClr val="000000"/>
                </a:solidFill>
                <a:highlight>
                  <a:srgbClr val="FFFFFF"/>
                </a:highlight>
              </a:rPr>
              <a:t> } from './</a:t>
            </a:r>
            <a:r>
              <a:rPr lang="en-US" sz="2800" dirty="0" err="1">
                <a:solidFill>
                  <a:srgbClr val="000000"/>
                </a:solidFill>
                <a:highlight>
                  <a:srgbClr val="FFFFFF"/>
                </a:highlight>
              </a:rPr>
              <a:t>data.service</a:t>
            </a:r>
            <a:r>
              <a:rPr lang="en-US" sz="2800" dirty="0">
                <a:solidFill>
                  <a:srgbClr val="000000"/>
                </a:solidFill>
                <a:highlight>
                  <a:srgbClr val="FFFFFF"/>
                </a:highlight>
              </a:rPr>
              <a:t>';</a:t>
            </a:r>
          </a:p>
          <a:p>
            <a:endParaRPr lang="en-US" sz="2800" dirty="0">
              <a:solidFill>
                <a:srgbClr val="000000"/>
              </a:solidFill>
              <a:highlight>
                <a:srgbClr val="FFFFFF"/>
              </a:highlight>
            </a:endParaRPr>
          </a:p>
          <a:p>
            <a:r>
              <a:rPr lang="en-US" sz="2800" dirty="0">
                <a:solidFill>
                  <a:srgbClr val="000000"/>
                </a:solidFill>
                <a:highlight>
                  <a:srgbClr val="FFFFFF"/>
                </a:highlight>
              </a:rPr>
              <a:t>@Component({</a:t>
            </a:r>
            <a:endParaRPr lang="en-US" sz="1200" dirty="0">
              <a:solidFill>
                <a:srgbClr val="000000"/>
              </a:solidFill>
              <a:highlight>
                <a:srgbClr val="FFFFFF"/>
              </a:highlight>
            </a:endParaRPr>
          </a:p>
          <a:p>
            <a:r>
              <a:rPr lang="en-US" sz="1200" dirty="0">
                <a:solidFill>
                  <a:srgbClr val="000000"/>
                </a:solidFill>
                <a:highlight>
                  <a:srgbClr val="FFFFFF"/>
                </a:highlight>
              </a:rPr>
              <a:t>    </a:t>
            </a:r>
            <a:r>
              <a:rPr lang="en-US" sz="2800" dirty="0">
                <a:solidFill>
                  <a:srgbClr val="000000"/>
                </a:solidFill>
                <a:highlight>
                  <a:srgbClr val="FFFFFF"/>
                </a:highlight>
              </a:rPr>
              <a:t>selector:</a:t>
            </a:r>
            <a:r>
              <a:rPr lang="en-US" sz="1200" dirty="0">
                <a:solidFill>
                  <a:srgbClr val="000000"/>
                </a:solidFill>
                <a:highlight>
                  <a:srgbClr val="FFFFFF"/>
                </a:highlight>
              </a:rPr>
              <a:t> </a:t>
            </a:r>
            <a:r>
              <a:rPr lang="en-US" sz="2800" dirty="0">
                <a:solidFill>
                  <a:srgbClr val="A31515"/>
                </a:solidFill>
                <a:highlight>
                  <a:srgbClr val="FFFFFF"/>
                </a:highlight>
              </a:rPr>
              <a:t>'my-app'</a:t>
            </a:r>
            <a:r>
              <a:rPr lang="en-US" sz="2800" dirty="0">
                <a:solidFill>
                  <a:srgbClr val="000000"/>
                </a:solidFill>
                <a:highlight>
                  <a:srgbClr val="FFFFFF"/>
                </a:highlight>
              </a:rPr>
              <a:t>,</a:t>
            </a:r>
            <a:endParaRPr lang="en-US" sz="1200" dirty="0">
              <a:solidFill>
                <a:srgbClr val="000000"/>
              </a:solidFill>
              <a:highlight>
                <a:srgbClr val="FFFFFF"/>
              </a:highlight>
            </a:endParaRPr>
          </a:p>
          <a:p>
            <a:r>
              <a:rPr lang="en-US" sz="1200" dirty="0">
                <a:solidFill>
                  <a:srgbClr val="000000"/>
                </a:solidFill>
                <a:highlight>
                  <a:srgbClr val="FFFFFF"/>
                </a:highlight>
              </a:rPr>
              <a:t>    </a:t>
            </a:r>
            <a:r>
              <a:rPr lang="en-US" sz="2800" dirty="0">
                <a:solidFill>
                  <a:srgbClr val="000000"/>
                </a:solidFill>
                <a:highlight>
                  <a:srgbClr val="FFFFFF"/>
                </a:highlight>
              </a:rPr>
              <a:t>template:</a:t>
            </a:r>
            <a:r>
              <a:rPr lang="en-US" sz="1200" dirty="0">
                <a:solidFill>
                  <a:srgbClr val="000000"/>
                </a:solidFill>
                <a:highlight>
                  <a:srgbClr val="FFFFFF"/>
                </a:highlight>
              </a:rPr>
              <a:t> </a:t>
            </a:r>
            <a:r>
              <a:rPr lang="en-US" sz="2800" dirty="0">
                <a:solidFill>
                  <a:srgbClr val="A31515"/>
                </a:solidFill>
                <a:highlight>
                  <a:srgbClr val="FFFFFF"/>
                </a:highlight>
              </a:rPr>
              <a:t>'&lt;h1&gt;My First Angular App&lt;/h1&gt; '</a:t>
            </a:r>
            <a:r>
              <a:rPr lang="en-US" sz="2800" dirty="0">
                <a:solidFill>
                  <a:srgbClr val="000000"/>
                </a:solidFill>
                <a:highlight>
                  <a:srgbClr val="FFFFFF"/>
                </a:highlight>
              </a:rPr>
              <a:t>,</a:t>
            </a:r>
          </a:p>
          <a:p>
            <a:r>
              <a:rPr lang="en-US" sz="2800" dirty="0">
                <a:solidFill>
                  <a:srgbClr val="000000"/>
                </a:solidFill>
                <a:highlight>
                  <a:srgbClr val="FFFFFF"/>
                </a:highlight>
              </a:rPr>
              <a:t>  providers: [</a:t>
            </a:r>
            <a:r>
              <a:rPr lang="en-US" sz="2800" dirty="0" err="1">
                <a:solidFill>
                  <a:srgbClr val="000000"/>
                </a:solidFill>
                <a:highlight>
                  <a:srgbClr val="FFFFFF"/>
                </a:highlight>
              </a:rPr>
              <a:t>myDataService</a:t>
            </a:r>
            <a:r>
              <a:rPr lang="en-US" sz="2800" dirty="0">
                <a:solidFill>
                  <a:srgbClr val="000000"/>
                </a:solidFill>
                <a:highlight>
                  <a:srgbClr val="FFFFFF"/>
                </a:highlight>
              </a:rPr>
              <a:t>]</a:t>
            </a:r>
            <a:endParaRPr lang="en-US" sz="1200" dirty="0">
              <a:solidFill>
                <a:srgbClr val="000000"/>
              </a:solidFill>
              <a:highlight>
                <a:srgbClr val="FFFFFF"/>
              </a:highlight>
            </a:endParaRPr>
          </a:p>
          <a:p>
            <a:r>
              <a:rPr lang="en-US" sz="2800" dirty="0">
                <a:solidFill>
                  <a:srgbClr val="000000"/>
                </a:solidFill>
                <a:highlight>
                  <a:srgbClr val="FFFFFF"/>
                </a:highlight>
              </a:rPr>
              <a:t>})</a:t>
            </a:r>
          </a:p>
          <a:p>
            <a:r>
              <a:rPr lang="en-US" sz="2800" dirty="0">
                <a:solidFill>
                  <a:srgbClr val="0000FF"/>
                </a:solidFill>
                <a:highlight>
                  <a:srgbClr val="FFFFFF"/>
                </a:highlight>
              </a:rPr>
              <a:t>export</a:t>
            </a:r>
            <a:r>
              <a:rPr lang="en-US" sz="1200" dirty="0">
                <a:solidFill>
                  <a:srgbClr val="000000"/>
                </a:solidFill>
                <a:highlight>
                  <a:srgbClr val="FFFFFF"/>
                </a:highlight>
              </a:rPr>
              <a:t> </a:t>
            </a:r>
            <a:r>
              <a:rPr lang="en-US" sz="2800" dirty="0">
                <a:solidFill>
                  <a:srgbClr val="0000FF"/>
                </a:solidFill>
                <a:highlight>
                  <a:srgbClr val="FFFFFF"/>
                </a:highlight>
              </a:rPr>
              <a:t>class</a:t>
            </a:r>
            <a:r>
              <a:rPr lang="en-US" sz="1200" dirty="0">
                <a:solidFill>
                  <a:srgbClr val="000000"/>
                </a:solidFill>
                <a:highlight>
                  <a:srgbClr val="FFFFFF"/>
                </a:highlight>
              </a:rPr>
              <a:t> </a:t>
            </a:r>
            <a:r>
              <a:rPr lang="en-US" sz="2800" dirty="0" err="1">
                <a:solidFill>
                  <a:srgbClr val="000000"/>
                </a:solidFill>
                <a:highlight>
                  <a:srgbClr val="FFFFFF"/>
                </a:highlight>
              </a:rPr>
              <a:t>AppComponent</a:t>
            </a:r>
            <a:r>
              <a:rPr lang="en-US" sz="1200" dirty="0">
                <a:solidFill>
                  <a:srgbClr val="000000"/>
                </a:solidFill>
                <a:highlight>
                  <a:srgbClr val="FFFFFF"/>
                </a:highlight>
              </a:rPr>
              <a:t> </a:t>
            </a:r>
            <a:r>
              <a:rPr lang="en-US" sz="2800" dirty="0">
                <a:solidFill>
                  <a:srgbClr val="000000"/>
                </a:solidFill>
                <a:highlight>
                  <a:srgbClr val="FFFFFF"/>
                </a:highlight>
              </a:rPr>
              <a:t>{</a:t>
            </a:r>
            <a:r>
              <a:rPr lang="en-US" sz="2800" dirty="0">
                <a:highlight>
                  <a:srgbClr val="FFFFFF"/>
                </a:highlight>
              </a:rPr>
              <a:t>}</a:t>
            </a:r>
            <a:endParaRPr lang="en-US" sz="1200" dirty="0">
              <a:solidFill>
                <a:srgbClr val="000000"/>
              </a:solidFill>
              <a:highlight>
                <a:srgbClr val="FFFFFF"/>
              </a:highlight>
            </a:endParaRPr>
          </a:p>
        </p:txBody>
      </p:sp>
      <p:sp>
        <p:nvSpPr>
          <p:cNvPr id="5" name="Rectangle 4"/>
          <p:cNvSpPr/>
          <p:nvPr/>
        </p:nvSpPr>
        <p:spPr>
          <a:xfrm>
            <a:off x="6929638" y="2724197"/>
            <a:ext cx="3051727" cy="1434443"/>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b="1" dirty="0"/>
              <a:t>Could also be added to the Angular Module providers if needed across all the components within an Angular Module</a:t>
            </a:r>
          </a:p>
        </p:txBody>
      </p:sp>
      <p:cxnSp>
        <p:nvCxnSpPr>
          <p:cNvPr id="6" name="Straight Arrow Connector 5"/>
          <p:cNvCxnSpPr>
            <a:stCxn id="5" idx="1"/>
          </p:cNvCxnSpPr>
          <p:nvPr/>
        </p:nvCxnSpPr>
        <p:spPr>
          <a:xfrm flipH="1">
            <a:off x="2455102" y="3441419"/>
            <a:ext cx="4474536" cy="1293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03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7.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32000" y="155421"/>
            <a:ext cx="10492014" cy="2010807"/>
          </a:xfrm>
        </p:spPr>
        <p:txBody>
          <a:bodyPr/>
          <a:lstStyle/>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lgn="ctr">
              <a:buNone/>
            </a:pPr>
            <a:r>
              <a:rPr lang="en-US" sz="3200" dirty="0"/>
              <a:t>Build a Service</a:t>
            </a:r>
          </a:p>
        </p:txBody>
      </p:sp>
      <p:sp>
        <p:nvSpPr>
          <p:cNvPr id="4" name="Title 3"/>
          <p:cNvSpPr>
            <a:spLocks noGrp="1"/>
          </p:cNvSpPr>
          <p:nvPr>
            <p:ph type="title"/>
          </p:nvPr>
        </p:nvSpPr>
        <p:spPr>
          <a:xfrm>
            <a:off x="1" y="0"/>
            <a:ext cx="1913466" cy="6857999"/>
          </a:xfrm>
          <a:solidFill>
            <a:schemeClr val="tx1">
              <a:lumMod val="50000"/>
              <a:lumOff val="50000"/>
            </a:schemeClr>
          </a:solidFill>
        </p:spPr>
        <p:txBody>
          <a:bodyPr>
            <a:normAutofit/>
          </a:bodyPr>
          <a:lstStyle/>
          <a:p>
            <a:br>
              <a:rPr lang="en-US" b="1" dirty="0"/>
            </a:br>
            <a:br>
              <a:rPr lang="en-US" b="1" dirty="0"/>
            </a:br>
            <a:r>
              <a:rPr lang="en-US" b="1" dirty="0"/>
              <a:t>Lab 6</a:t>
            </a:r>
            <a:br>
              <a:rPr lang="en-US" b="1" dirty="0"/>
            </a:br>
            <a:br>
              <a:rPr lang="en-US" dirty="0"/>
            </a:br>
            <a:endParaRPr lang="en-US" dirty="0"/>
          </a:p>
        </p:txBody>
      </p:sp>
    </p:spTree>
    <p:extLst>
      <p:ext uri="{BB962C8B-B14F-4D97-AF65-F5344CB8AC3E}">
        <p14:creationId xmlns:p14="http://schemas.microsoft.com/office/powerpoint/2010/main" val="29347522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lstStyle/>
          <a:p>
            <a:r>
              <a:rPr lang="en-US" dirty="0"/>
              <a:t>AJAX</a:t>
            </a:r>
          </a:p>
        </p:txBody>
      </p:sp>
      <p:sp>
        <p:nvSpPr>
          <p:cNvPr id="9" name="Rectangle 8"/>
          <p:cNvSpPr/>
          <p:nvPr/>
        </p:nvSpPr>
        <p:spPr>
          <a:xfrm>
            <a:off x="335280" y="1502229"/>
            <a:ext cx="5306786" cy="4784272"/>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a:solidFill>
                  <a:schemeClr val="tx1"/>
                </a:solidFill>
              </a:rPr>
              <a:t>Angular 1</a:t>
            </a:r>
          </a:p>
        </p:txBody>
      </p:sp>
      <p:sp>
        <p:nvSpPr>
          <p:cNvPr id="10" name="Rounded Rectangle 9"/>
          <p:cNvSpPr/>
          <p:nvPr/>
        </p:nvSpPr>
        <p:spPr>
          <a:xfrm>
            <a:off x="727167" y="2465615"/>
            <a:ext cx="4285100" cy="8001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$http – returns a Promise</a:t>
            </a:r>
            <a:endParaRPr lang="en-US" dirty="0"/>
          </a:p>
        </p:txBody>
      </p:sp>
      <p:sp>
        <p:nvSpPr>
          <p:cNvPr id="11" name="Rounded Rectangle 10"/>
          <p:cNvSpPr/>
          <p:nvPr/>
        </p:nvSpPr>
        <p:spPr>
          <a:xfrm>
            <a:off x="727167" y="3548743"/>
            <a:ext cx="4285100" cy="23101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u="sng" dirty="0"/>
              <a:t>Promise</a:t>
            </a:r>
          </a:p>
          <a:p>
            <a:pPr algn="ctr"/>
            <a:r>
              <a:rPr lang="en-US" sz="2400" dirty="0"/>
              <a:t>returns a value when:</a:t>
            </a:r>
          </a:p>
          <a:p>
            <a:pPr algn="ctr"/>
            <a:r>
              <a:rPr lang="en-US" sz="2400" dirty="0"/>
              <a:t>done,</a:t>
            </a:r>
          </a:p>
          <a:p>
            <a:pPr algn="ctr"/>
            <a:r>
              <a:rPr lang="en-US" sz="2400" dirty="0"/>
              <a:t>upon error,</a:t>
            </a:r>
          </a:p>
          <a:p>
            <a:pPr algn="ctr"/>
            <a:r>
              <a:rPr lang="en-US" sz="2400" dirty="0"/>
              <a:t>during progress</a:t>
            </a:r>
            <a:endParaRPr lang="en-US" dirty="0"/>
          </a:p>
        </p:txBody>
      </p:sp>
      <p:sp>
        <p:nvSpPr>
          <p:cNvPr id="15" name="Rectangle 14"/>
          <p:cNvSpPr/>
          <p:nvPr/>
        </p:nvSpPr>
        <p:spPr>
          <a:xfrm>
            <a:off x="6400799" y="1502229"/>
            <a:ext cx="5455921" cy="4784272"/>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a:solidFill>
                  <a:schemeClr val="tx1"/>
                </a:solidFill>
              </a:rPr>
              <a:t>Angular</a:t>
            </a:r>
          </a:p>
        </p:txBody>
      </p:sp>
      <p:sp>
        <p:nvSpPr>
          <p:cNvPr id="16" name="Rounded Rectangle 15"/>
          <p:cNvSpPr/>
          <p:nvPr/>
        </p:nvSpPr>
        <p:spPr>
          <a:xfrm>
            <a:off x="6979920" y="2465615"/>
            <a:ext cx="4263813" cy="8001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Http – return Observable</a:t>
            </a:r>
            <a:endParaRPr lang="en-US" dirty="0"/>
          </a:p>
        </p:txBody>
      </p:sp>
      <p:sp>
        <p:nvSpPr>
          <p:cNvPr id="17" name="Rounded Rectangle 16"/>
          <p:cNvSpPr/>
          <p:nvPr/>
        </p:nvSpPr>
        <p:spPr>
          <a:xfrm>
            <a:off x="6757609" y="3621013"/>
            <a:ext cx="4742300" cy="231019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u="sng" dirty="0"/>
              <a:t>Observable</a:t>
            </a:r>
          </a:p>
          <a:p>
            <a:pPr algn="ctr"/>
            <a:r>
              <a:rPr lang="en-US" sz="2400" dirty="0"/>
              <a:t>returns multiple values over time</a:t>
            </a:r>
          </a:p>
          <a:p>
            <a:pPr algn="ctr"/>
            <a:r>
              <a:rPr lang="en-US" sz="2400" dirty="0"/>
              <a:t>can be cancelled</a:t>
            </a:r>
          </a:p>
          <a:p>
            <a:pPr algn="ctr"/>
            <a:r>
              <a:rPr lang="en-US" sz="2400" dirty="0"/>
              <a:t>supports array operators (map, filter, etc.)</a:t>
            </a:r>
            <a:endParaRPr lang="en-US" dirty="0"/>
          </a:p>
        </p:txBody>
      </p:sp>
      <p:sp>
        <p:nvSpPr>
          <p:cNvPr id="18" name="Rectangular Callout 17"/>
          <p:cNvSpPr/>
          <p:nvPr/>
        </p:nvSpPr>
        <p:spPr>
          <a:xfrm>
            <a:off x="10210801" y="457200"/>
            <a:ext cx="1832566" cy="867380"/>
          </a:xfrm>
          <a:prstGeom prst="wedgeRectCallout">
            <a:avLst>
              <a:gd name="adj1" fmla="val -62923"/>
              <a:gd name="adj2" fmla="val 97299"/>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NOTE: Option to fallback to promises</a:t>
            </a:r>
          </a:p>
        </p:txBody>
      </p:sp>
    </p:spTree>
    <p:extLst>
      <p:ext uri="{BB962C8B-B14F-4D97-AF65-F5344CB8AC3E}">
        <p14:creationId xmlns:p14="http://schemas.microsoft.com/office/powerpoint/2010/main" val="41205849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normAutofit/>
          </a:bodyPr>
          <a:lstStyle/>
          <a:p>
            <a:r>
              <a:rPr lang="en-US" dirty="0"/>
              <a:t>Promise VS. Observable</a:t>
            </a:r>
          </a:p>
        </p:txBody>
      </p:sp>
      <p:graphicFrame>
        <p:nvGraphicFramePr>
          <p:cNvPr id="4" name="Table 3"/>
          <p:cNvGraphicFramePr>
            <a:graphicFrameLocks noGrp="1"/>
          </p:cNvGraphicFramePr>
          <p:nvPr>
            <p:extLst>
              <p:ext uri="{D42A27DB-BD31-4B8C-83A1-F6EECF244321}">
                <p14:modId xmlns:p14="http://schemas.microsoft.com/office/powerpoint/2010/main" val="410894523"/>
              </p:ext>
            </p:extLst>
          </p:nvPr>
        </p:nvGraphicFramePr>
        <p:xfrm>
          <a:off x="2032000" y="2110055"/>
          <a:ext cx="8128000" cy="26619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40275477"/>
                    </a:ext>
                  </a:extLst>
                </a:gridCol>
                <a:gridCol w="4064000">
                  <a:extLst>
                    <a:ext uri="{9D8B030D-6E8A-4147-A177-3AD203B41FA5}">
                      <a16:colId xmlns:a16="http://schemas.microsoft.com/office/drawing/2014/main" val="2251530237"/>
                    </a:ext>
                  </a:extLst>
                </a:gridCol>
              </a:tblGrid>
              <a:tr h="370840">
                <a:tc>
                  <a:txBody>
                    <a:bodyPr/>
                    <a:lstStyle/>
                    <a:p>
                      <a:pPr algn="ctr"/>
                      <a:r>
                        <a:rPr lang="en-US" dirty="0"/>
                        <a:t>Promise</a:t>
                      </a:r>
                    </a:p>
                  </a:txBody>
                  <a:tcPr/>
                </a:tc>
                <a:tc>
                  <a:txBody>
                    <a:bodyPr/>
                    <a:lstStyle/>
                    <a:p>
                      <a:pPr algn="ctr"/>
                      <a:r>
                        <a:rPr lang="en-US" dirty="0"/>
                        <a:t>Observable</a:t>
                      </a:r>
                    </a:p>
                  </a:txBody>
                  <a:tcPr/>
                </a:tc>
                <a:extLst>
                  <a:ext uri="{0D108BD9-81ED-4DB2-BD59-A6C34878D82A}">
                    <a16:rowId xmlns:a16="http://schemas.microsoft.com/office/drawing/2014/main" val="1726311835"/>
                  </a:ext>
                </a:extLst>
              </a:tr>
              <a:tr h="370840">
                <a:tc>
                  <a:txBody>
                    <a:bodyPr/>
                    <a:lstStyle/>
                    <a:p>
                      <a:r>
                        <a:rPr lang="en-US" dirty="0"/>
                        <a:t>Provides a single future value</a:t>
                      </a:r>
                    </a:p>
                  </a:txBody>
                  <a:tcPr/>
                </a:tc>
                <a:tc>
                  <a:txBody>
                    <a:bodyPr/>
                    <a:lstStyle/>
                    <a:p>
                      <a:r>
                        <a:rPr lang="en-US" dirty="0"/>
                        <a:t>Emits multiple values over time</a:t>
                      </a:r>
                    </a:p>
                  </a:txBody>
                  <a:tcPr/>
                </a:tc>
                <a:extLst>
                  <a:ext uri="{0D108BD9-81ED-4DB2-BD59-A6C34878D82A}">
                    <a16:rowId xmlns:a16="http://schemas.microsoft.com/office/drawing/2014/main" val="3795774302"/>
                  </a:ext>
                </a:extLst>
              </a:tr>
              <a:tr h="370840">
                <a:tc>
                  <a:txBody>
                    <a:bodyPr/>
                    <a:lstStyle/>
                    <a:p>
                      <a:r>
                        <a:rPr lang="en-US" dirty="0"/>
                        <a:t>Not lazy. By the time you have a promise its on</a:t>
                      </a:r>
                      <a:r>
                        <a:rPr lang="en-US" baseline="0" dirty="0"/>
                        <a:t> its way to being resolved</a:t>
                      </a:r>
                      <a:endParaRPr lang="en-US" dirty="0"/>
                    </a:p>
                  </a:txBody>
                  <a:tcPr/>
                </a:tc>
                <a:tc>
                  <a:txBody>
                    <a:bodyPr/>
                    <a:lstStyle/>
                    <a:p>
                      <a:r>
                        <a:rPr lang="en-US" dirty="0"/>
                        <a:t>Lazy.</a:t>
                      </a:r>
                      <a:r>
                        <a:rPr lang="en-US" baseline="0" dirty="0"/>
                        <a:t> Observables won’t emit  values until they are subscribed to</a:t>
                      </a:r>
                      <a:endParaRPr lang="en-US" dirty="0"/>
                    </a:p>
                  </a:txBody>
                  <a:tcPr/>
                </a:tc>
                <a:extLst>
                  <a:ext uri="{0D108BD9-81ED-4DB2-BD59-A6C34878D82A}">
                    <a16:rowId xmlns:a16="http://schemas.microsoft.com/office/drawing/2014/main" val="3530019975"/>
                  </a:ext>
                </a:extLst>
              </a:tr>
              <a:tr h="370840">
                <a:tc>
                  <a:txBody>
                    <a:bodyPr/>
                    <a:lstStyle/>
                    <a:p>
                      <a:r>
                        <a:rPr lang="en-US" dirty="0"/>
                        <a:t>Not cancellable</a:t>
                      </a:r>
                      <a:r>
                        <a:rPr lang="en-US" baseline="0" dirty="0"/>
                        <a:t> (resolved or rejected and only once)</a:t>
                      </a:r>
                      <a:endParaRPr lang="en-US" dirty="0"/>
                    </a:p>
                  </a:txBody>
                  <a:tcPr/>
                </a:tc>
                <a:tc>
                  <a:txBody>
                    <a:bodyPr/>
                    <a:lstStyle/>
                    <a:p>
                      <a:r>
                        <a:rPr lang="en-US" dirty="0"/>
                        <a:t>Cancellable by</a:t>
                      </a:r>
                      <a:r>
                        <a:rPr lang="en-US" baseline="0" dirty="0"/>
                        <a:t> unsubscribing</a:t>
                      </a:r>
                      <a:endParaRPr lang="en-US" dirty="0"/>
                    </a:p>
                  </a:txBody>
                  <a:tcPr/>
                </a:tc>
                <a:extLst>
                  <a:ext uri="{0D108BD9-81ED-4DB2-BD59-A6C34878D82A}">
                    <a16:rowId xmlns:a16="http://schemas.microsoft.com/office/drawing/2014/main" val="4137075732"/>
                  </a:ext>
                </a:extLst>
              </a:tr>
              <a:tr h="370840">
                <a:tc>
                  <a:txBody>
                    <a:bodyPr/>
                    <a:lstStyle/>
                    <a:p>
                      <a:endParaRPr lang="en-US" dirty="0"/>
                    </a:p>
                  </a:txBody>
                  <a:tcPr/>
                </a:tc>
                <a:tc>
                  <a:txBody>
                    <a:bodyPr/>
                    <a:lstStyle/>
                    <a:p>
                      <a:r>
                        <a:rPr lang="en-US" dirty="0"/>
                        <a:t>Supports map,</a:t>
                      </a:r>
                      <a:r>
                        <a:rPr lang="en-US" baseline="0" dirty="0"/>
                        <a:t> filter, reduce, and similar operators</a:t>
                      </a:r>
                      <a:endParaRPr lang="en-US" dirty="0"/>
                    </a:p>
                  </a:txBody>
                  <a:tcPr/>
                </a:tc>
                <a:extLst>
                  <a:ext uri="{0D108BD9-81ED-4DB2-BD59-A6C34878D82A}">
                    <a16:rowId xmlns:a16="http://schemas.microsoft.com/office/drawing/2014/main" val="2081620021"/>
                  </a:ext>
                </a:extLst>
              </a:tr>
            </a:tbl>
          </a:graphicData>
        </a:graphic>
      </p:graphicFrame>
    </p:spTree>
    <p:extLst>
      <p:ext uri="{BB962C8B-B14F-4D97-AF65-F5344CB8AC3E}">
        <p14:creationId xmlns:p14="http://schemas.microsoft.com/office/powerpoint/2010/main" val="1598634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742950" indent="-742950">
              <a:buFont typeface="+mj-lt"/>
              <a:buAutoNum type="arabicPeriod"/>
            </a:pPr>
            <a:r>
              <a:rPr lang="en-US" dirty="0"/>
              <a:t>Install NodeJS/NPM</a:t>
            </a:r>
          </a:p>
          <a:p>
            <a:pPr marL="742950" indent="-742950">
              <a:buFont typeface="+mj-lt"/>
              <a:buAutoNum type="arabicPeriod"/>
            </a:pPr>
            <a:r>
              <a:rPr lang="en-US" dirty="0"/>
              <a:t>Install the Angular CLI</a:t>
            </a:r>
          </a:p>
          <a:p>
            <a:pPr marL="742950" indent="-742950">
              <a:buFont typeface="+mj-lt"/>
              <a:buAutoNum type="arabicPeriod"/>
            </a:pPr>
            <a:r>
              <a:rPr lang="en-US" dirty="0"/>
              <a:t>Install VS Code – Make sure to select the context menu option to open with VS Code</a:t>
            </a:r>
          </a:p>
          <a:p>
            <a:pPr marL="742950" indent="-742950">
              <a:buFont typeface="+mj-lt"/>
              <a:buAutoNum type="arabicPeriod"/>
            </a:pPr>
            <a:r>
              <a:rPr lang="en-US" dirty="0"/>
              <a:t>Setup up your application</a:t>
            </a:r>
          </a:p>
        </p:txBody>
      </p:sp>
      <p:sp>
        <p:nvSpPr>
          <p:cNvPr id="3" name="Title 2"/>
          <p:cNvSpPr>
            <a:spLocks noGrp="1"/>
          </p:cNvSpPr>
          <p:nvPr>
            <p:ph type="title"/>
          </p:nvPr>
        </p:nvSpPr>
        <p:spPr/>
        <p:txBody>
          <a:bodyPr/>
          <a:lstStyle/>
          <a:p>
            <a:r>
              <a:rPr lang="en-US" dirty="0"/>
              <a:t>Set Up the environment</a:t>
            </a:r>
          </a:p>
        </p:txBody>
      </p:sp>
    </p:spTree>
    <p:extLst>
      <p:ext uri="{BB962C8B-B14F-4D97-AF65-F5344CB8AC3E}">
        <p14:creationId xmlns:p14="http://schemas.microsoft.com/office/powerpoint/2010/main" val="13979713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Not supported in JavaScript yet</a:t>
            </a:r>
          </a:p>
          <a:p>
            <a:pPr lvl="1"/>
            <a:r>
              <a:rPr lang="en-US" dirty="0"/>
              <a:t>Proposed feature for ES 2016</a:t>
            </a:r>
          </a:p>
          <a:p>
            <a:r>
              <a:rPr lang="en-US" dirty="0"/>
              <a:t>Must use Reactive Extensions (</a:t>
            </a:r>
            <a:r>
              <a:rPr lang="en-US" dirty="0" err="1"/>
              <a:t>RxJS</a:t>
            </a:r>
            <a:r>
              <a:rPr lang="en-US" dirty="0"/>
              <a:t>)</a:t>
            </a:r>
          </a:p>
          <a:p>
            <a:r>
              <a:rPr lang="en-US" dirty="0"/>
              <a:t>Write a method that </a:t>
            </a:r>
            <a:r>
              <a:rPr lang="en-US" i="1" dirty="0">
                <a:solidFill>
                  <a:srgbClr val="FFFF00"/>
                </a:solidFill>
              </a:rPr>
              <a:t>subscribes</a:t>
            </a:r>
            <a:r>
              <a:rPr lang="en-US" dirty="0"/>
              <a:t> to an Observable to receive asynchronous notifications</a:t>
            </a:r>
          </a:p>
          <a:p>
            <a:r>
              <a:rPr lang="en-US" dirty="0"/>
              <a:t>The method reacts as data is pushed to it</a:t>
            </a:r>
          </a:p>
          <a:p>
            <a:r>
              <a:rPr lang="en-US" dirty="0"/>
              <a:t>Method is notified when no more data (or error)</a:t>
            </a:r>
          </a:p>
          <a:p>
            <a:r>
              <a:rPr lang="en-US" dirty="0"/>
              <a:t>Observable works like an array</a:t>
            </a:r>
          </a:p>
          <a:p>
            <a:r>
              <a:rPr lang="en-US" dirty="0"/>
              <a:t>map() is used to transform the incoming data</a:t>
            </a:r>
          </a:p>
        </p:txBody>
      </p:sp>
      <p:sp>
        <p:nvSpPr>
          <p:cNvPr id="3" name="Title 2"/>
          <p:cNvSpPr>
            <a:spLocks noGrp="1"/>
          </p:cNvSpPr>
          <p:nvPr>
            <p:ph type="title"/>
          </p:nvPr>
        </p:nvSpPr>
        <p:spPr>
          <a:solidFill>
            <a:schemeClr val="accent2">
              <a:lumMod val="75000"/>
            </a:schemeClr>
          </a:solidFill>
        </p:spPr>
        <p:txBody>
          <a:bodyPr/>
          <a:lstStyle/>
          <a:p>
            <a:r>
              <a:rPr lang="en-US" dirty="0"/>
              <a:t>Observables</a:t>
            </a:r>
          </a:p>
        </p:txBody>
      </p:sp>
    </p:spTree>
    <p:extLst>
      <p:ext uri="{BB962C8B-B14F-4D97-AF65-F5344CB8AC3E}">
        <p14:creationId xmlns:p14="http://schemas.microsoft.com/office/powerpoint/2010/main" val="17673881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391193"/>
          </a:xfrm>
        </p:spPr>
        <p:txBody>
          <a:bodyPr/>
          <a:lstStyle/>
          <a:p>
            <a:r>
              <a:rPr lang="en-US" dirty="0"/>
              <a:t>With promises you receive the result of the promise by calling “then”</a:t>
            </a:r>
          </a:p>
          <a:p>
            <a:pPr lvl="1"/>
            <a:r>
              <a:rPr lang="en-US" dirty="0"/>
              <a:t>E.g. </a:t>
            </a:r>
            <a:r>
              <a:rPr lang="en-US" dirty="0" err="1"/>
              <a:t>x.then</a:t>
            </a:r>
            <a:r>
              <a:rPr lang="en-US" dirty="0"/>
              <a:t>( </a:t>
            </a:r>
            <a:r>
              <a:rPr lang="en-US" dirty="0" err="1"/>
              <a:t>valueFn</a:t>
            </a:r>
            <a:r>
              <a:rPr lang="en-US" dirty="0"/>
              <a:t> , </a:t>
            </a:r>
            <a:r>
              <a:rPr lang="en-US" dirty="0" err="1"/>
              <a:t>errorFn</a:t>
            </a:r>
            <a:r>
              <a:rPr lang="en-US" dirty="0"/>
              <a:t> )</a:t>
            </a:r>
          </a:p>
          <a:p>
            <a:endParaRPr lang="en-US" dirty="0"/>
          </a:p>
          <a:p>
            <a:pPr lvl="1"/>
            <a:endParaRPr lang="en-US" dirty="0"/>
          </a:p>
          <a:p>
            <a:pPr lvl="2"/>
            <a:endParaRPr lang="en-US" dirty="0"/>
          </a:p>
        </p:txBody>
      </p:sp>
      <p:sp>
        <p:nvSpPr>
          <p:cNvPr id="3" name="Title 2"/>
          <p:cNvSpPr>
            <a:spLocks noGrp="1"/>
          </p:cNvSpPr>
          <p:nvPr>
            <p:ph type="title"/>
          </p:nvPr>
        </p:nvSpPr>
        <p:spPr>
          <a:solidFill>
            <a:schemeClr val="accent2">
              <a:lumMod val="75000"/>
            </a:schemeClr>
          </a:solidFill>
        </p:spPr>
        <p:txBody>
          <a:bodyPr/>
          <a:lstStyle/>
          <a:p>
            <a:r>
              <a:rPr lang="en-US" dirty="0"/>
              <a:t>Subscribing To An Observable</a:t>
            </a:r>
          </a:p>
        </p:txBody>
      </p:sp>
      <p:sp>
        <p:nvSpPr>
          <p:cNvPr id="4" name="Rectangle 3"/>
          <p:cNvSpPr/>
          <p:nvPr/>
        </p:nvSpPr>
        <p:spPr>
          <a:xfrm>
            <a:off x="6466175" y="3432443"/>
            <a:ext cx="3051727" cy="1434443"/>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b="1" u="sng" dirty="0" err="1"/>
              <a:t>valueFn</a:t>
            </a:r>
            <a:r>
              <a:rPr lang="en-US" b="1" u="sng" dirty="0"/>
              <a:t>:</a:t>
            </a:r>
            <a:r>
              <a:rPr lang="en-US" b="1" dirty="0"/>
              <a:t> Called when the promise completes successfully</a:t>
            </a:r>
          </a:p>
          <a:p>
            <a:pPr algn="ctr"/>
            <a:r>
              <a:rPr lang="en-US" b="1" u="sng" dirty="0" err="1"/>
              <a:t>errorFn</a:t>
            </a:r>
            <a:r>
              <a:rPr lang="en-US" b="1" u="sng" dirty="0"/>
              <a:t>:</a:t>
            </a:r>
            <a:r>
              <a:rPr lang="en-US" b="1" dirty="0"/>
              <a:t> Handles any error condition</a:t>
            </a:r>
          </a:p>
        </p:txBody>
      </p:sp>
      <p:cxnSp>
        <p:nvCxnSpPr>
          <p:cNvPr id="5" name="Straight Arrow Connector 4"/>
          <p:cNvCxnSpPr>
            <a:stCxn id="4" idx="1"/>
          </p:cNvCxnSpPr>
          <p:nvPr/>
        </p:nvCxnSpPr>
        <p:spPr>
          <a:xfrm flipH="1" flipV="1">
            <a:off x="2229633" y="2680570"/>
            <a:ext cx="4236542" cy="1469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1212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391193"/>
          </a:xfrm>
        </p:spPr>
        <p:txBody>
          <a:bodyPr/>
          <a:lstStyle/>
          <a:p>
            <a:r>
              <a:rPr lang="en-US" dirty="0"/>
              <a:t>If x was an observable the “then” is replaced with “subscribe”</a:t>
            </a:r>
          </a:p>
          <a:p>
            <a:pPr lvl="1"/>
            <a:r>
              <a:rPr lang="en-US" dirty="0" err="1"/>
              <a:t>x.subscribe</a:t>
            </a:r>
            <a:r>
              <a:rPr lang="en-US" dirty="0"/>
              <a:t>( </a:t>
            </a:r>
            <a:r>
              <a:rPr lang="en-US" dirty="0" err="1"/>
              <a:t>valueFn</a:t>
            </a:r>
            <a:r>
              <a:rPr lang="en-US" dirty="0"/>
              <a:t> , </a:t>
            </a:r>
            <a:r>
              <a:rPr lang="en-US" dirty="0" err="1"/>
              <a:t>errorFn</a:t>
            </a:r>
            <a:r>
              <a:rPr lang="en-US" dirty="0"/>
              <a:t> )</a:t>
            </a:r>
          </a:p>
          <a:p>
            <a:pPr lvl="1"/>
            <a:r>
              <a:rPr lang="en-US" dirty="0"/>
              <a:t>Since observables handle multiple values over time the </a:t>
            </a:r>
            <a:r>
              <a:rPr lang="en-US" dirty="0" err="1"/>
              <a:t>valueFn</a:t>
            </a:r>
            <a:r>
              <a:rPr lang="en-US" dirty="0"/>
              <a:t> is called for each value the observable emits</a:t>
            </a:r>
          </a:p>
          <a:p>
            <a:pPr lvl="1"/>
            <a:r>
              <a:rPr lang="en-US" dirty="0"/>
              <a:t>In some cases we want to know when the observable completes. The subscribe provides a third optional function</a:t>
            </a:r>
          </a:p>
          <a:p>
            <a:pPr lvl="2"/>
            <a:r>
              <a:rPr lang="en-US" dirty="0" err="1"/>
              <a:t>x.subscribe</a:t>
            </a:r>
            <a:r>
              <a:rPr lang="en-US" dirty="0"/>
              <a:t>( </a:t>
            </a:r>
            <a:r>
              <a:rPr lang="en-US" dirty="0" err="1"/>
              <a:t>valueFn</a:t>
            </a:r>
            <a:r>
              <a:rPr lang="en-US" dirty="0"/>
              <a:t> , </a:t>
            </a:r>
            <a:r>
              <a:rPr lang="en-US" dirty="0" err="1"/>
              <a:t>errorFn</a:t>
            </a:r>
            <a:r>
              <a:rPr lang="en-US" dirty="0"/>
              <a:t>, </a:t>
            </a:r>
            <a:r>
              <a:rPr lang="en-US" dirty="0" err="1"/>
              <a:t>completeFn</a:t>
            </a:r>
            <a:r>
              <a:rPr lang="en-US" dirty="0"/>
              <a:t> )</a:t>
            </a:r>
          </a:p>
          <a:p>
            <a:pPr lvl="1"/>
            <a:r>
              <a:rPr lang="en-US" dirty="0"/>
              <a:t>let sub = </a:t>
            </a:r>
            <a:r>
              <a:rPr lang="en-US" dirty="0" err="1"/>
              <a:t>x.subscribe</a:t>
            </a:r>
            <a:r>
              <a:rPr lang="en-US" dirty="0"/>
              <a:t>( </a:t>
            </a:r>
            <a:r>
              <a:rPr lang="en-US" dirty="0" err="1"/>
              <a:t>valueFn</a:t>
            </a:r>
            <a:r>
              <a:rPr lang="en-US" dirty="0"/>
              <a:t> , </a:t>
            </a:r>
            <a:r>
              <a:rPr lang="en-US" dirty="0" err="1"/>
              <a:t>errorFn</a:t>
            </a:r>
            <a:r>
              <a:rPr lang="en-US" dirty="0"/>
              <a:t>, </a:t>
            </a:r>
            <a:r>
              <a:rPr lang="en-US" dirty="0" err="1"/>
              <a:t>completeFn</a:t>
            </a:r>
            <a:r>
              <a:rPr lang="en-US" dirty="0"/>
              <a:t> )</a:t>
            </a:r>
          </a:p>
          <a:p>
            <a:pPr lvl="1"/>
            <a:endParaRPr lang="en-US" dirty="0"/>
          </a:p>
          <a:p>
            <a:pPr lvl="1"/>
            <a:endParaRPr lang="en-US" dirty="0"/>
          </a:p>
          <a:p>
            <a:pPr lvl="2"/>
            <a:endParaRPr lang="en-US" dirty="0"/>
          </a:p>
        </p:txBody>
      </p:sp>
      <p:sp>
        <p:nvSpPr>
          <p:cNvPr id="3" name="Title 2"/>
          <p:cNvSpPr>
            <a:spLocks noGrp="1"/>
          </p:cNvSpPr>
          <p:nvPr>
            <p:ph type="title"/>
          </p:nvPr>
        </p:nvSpPr>
        <p:spPr>
          <a:solidFill>
            <a:schemeClr val="accent2">
              <a:lumMod val="75000"/>
            </a:schemeClr>
          </a:solidFill>
        </p:spPr>
        <p:txBody>
          <a:bodyPr/>
          <a:lstStyle/>
          <a:p>
            <a:r>
              <a:rPr lang="en-US" dirty="0"/>
              <a:t>Subscribing To An Observable</a:t>
            </a:r>
          </a:p>
        </p:txBody>
      </p:sp>
      <p:sp>
        <p:nvSpPr>
          <p:cNvPr id="6" name="Rectangle 5"/>
          <p:cNvSpPr/>
          <p:nvPr/>
        </p:nvSpPr>
        <p:spPr>
          <a:xfrm>
            <a:off x="7615021" y="4935566"/>
            <a:ext cx="3051727" cy="1434443"/>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b="1" dirty="0"/>
              <a:t>subscribe returns a subscription that can be used to call unsubscribe and cancel the subscription if needed </a:t>
            </a:r>
          </a:p>
        </p:txBody>
      </p:sp>
      <p:cxnSp>
        <p:nvCxnSpPr>
          <p:cNvPr id="7" name="Straight Arrow Connector 6"/>
          <p:cNvCxnSpPr>
            <a:stCxn id="6" idx="1"/>
          </p:cNvCxnSpPr>
          <p:nvPr/>
        </p:nvCxnSpPr>
        <p:spPr>
          <a:xfrm flipH="1" flipV="1">
            <a:off x="1841326" y="4546948"/>
            <a:ext cx="5773695" cy="1105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1332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75000"/>
            </a:schemeClr>
          </a:solidFill>
        </p:spPr>
        <p:txBody>
          <a:bodyPr/>
          <a:lstStyle/>
          <a:p>
            <a:r>
              <a:rPr lang="en-US" dirty="0"/>
              <a:t>Subscribing To An Observable</a:t>
            </a:r>
          </a:p>
        </p:txBody>
      </p:sp>
      <p:sp>
        <p:nvSpPr>
          <p:cNvPr id="4" name="Text Placeholder 3"/>
          <p:cNvSpPr>
            <a:spLocks noGrp="1"/>
          </p:cNvSpPr>
          <p:nvPr>
            <p:ph type="body" sz="quarter" idx="10"/>
          </p:nvPr>
        </p:nvSpPr>
        <p:spPr/>
        <p:txBody>
          <a:bodyPr/>
          <a:lstStyle/>
          <a:p>
            <a:r>
              <a:rPr lang="en-US" dirty="0"/>
              <a:t>The Complete Picture</a:t>
            </a:r>
          </a:p>
        </p:txBody>
      </p:sp>
      <p:pic>
        <p:nvPicPr>
          <p:cNvPr id="5" name="Picture 4"/>
          <p:cNvPicPr>
            <a:picLocks noChangeAspect="1"/>
          </p:cNvPicPr>
          <p:nvPr/>
        </p:nvPicPr>
        <p:blipFill>
          <a:blip r:embed="rId3"/>
          <a:stretch>
            <a:fillRect/>
          </a:stretch>
        </p:blipFill>
        <p:spPr>
          <a:xfrm>
            <a:off x="624670" y="1917144"/>
            <a:ext cx="6257925" cy="2657475"/>
          </a:xfrm>
          <a:prstGeom prst="rect">
            <a:avLst/>
          </a:prstGeom>
        </p:spPr>
      </p:pic>
      <p:pic>
        <p:nvPicPr>
          <p:cNvPr id="8" name="Picture 7"/>
          <p:cNvPicPr>
            <a:picLocks noChangeAspect="1"/>
          </p:cNvPicPr>
          <p:nvPr/>
        </p:nvPicPr>
        <p:blipFill>
          <a:blip r:embed="rId4"/>
          <a:stretch>
            <a:fillRect/>
          </a:stretch>
        </p:blipFill>
        <p:spPr>
          <a:xfrm>
            <a:off x="624670" y="5142976"/>
            <a:ext cx="5810250" cy="1133475"/>
          </a:xfrm>
          <a:prstGeom prst="rect">
            <a:avLst/>
          </a:prstGeom>
        </p:spPr>
      </p:pic>
      <p:sp>
        <p:nvSpPr>
          <p:cNvPr id="9" name="Rectangle 8"/>
          <p:cNvSpPr/>
          <p:nvPr/>
        </p:nvSpPr>
        <p:spPr>
          <a:xfrm>
            <a:off x="7578248" y="1501381"/>
            <a:ext cx="4396634" cy="1744501"/>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b="1" dirty="0"/>
              <a:t>Translate the response object to an array of products</a:t>
            </a:r>
          </a:p>
          <a:p>
            <a:pPr algn="ctr"/>
            <a:endParaRPr lang="en-US" b="1" dirty="0"/>
          </a:p>
          <a:p>
            <a:pPr algn="ctr"/>
            <a:r>
              <a:rPr lang="en-US" b="1" dirty="0"/>
              <a:t>This is done with the map operator which takes the raw http response object and maps it to an array of products </a:t>
            </a:r>
          </a:p>
        </p:txBody>
      </p:sp>
      <p:cxnSp>
        <p:nvCxnSpPr>
          <p:cNvPr id="10" name="Straight Arrow Connector 9"/>
          <p:cNvCxnSpPr>
            <a:stCxn id="9" idx="1"/>
          </p:cNvCxnSpPr>
          <p:nvPr/>
        </p:nvCxnSpPr>
        <p:spPr>
          <a:xfrm flipH="1">
            <a:off x="2091848" y="2373632"/>
            <a:ext cx="5486400" cy="1396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7171986" y="3394554"/>
            <a:ext cx="4802896" cy="3281820"/>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b="1" dirty="0"/>
              <a:t>  Observables are lazy which means that it won’t start emitting values until subscribe is called</a:t>
            </a:r>
          </a:p>
          <a:p>
            <a:pPr algn="ctr"/>
            <a:endParaRPr lang="en-US" b="1" dirty="0"/>
          </a:p>
          <a:p>
            <a:pPr algn="ctr"/>
            <a:r>
              <a:rPr lang="en-US" b="1" dirty="0"/>
              <a:t>The function passed to the subscribe method specifies an action to take whenever the observable emits an item</a:t>
            </a:r>
          </a:p>
          <a:p>
            <a:pPr algn="ctr"/>
            <a:endParaRPr lang="en-US" b="1" dirty="0"/>
          </a:p>
          <a:p>
            <a:pPr algn="ctr"/>
            <a:r>
              <a:rPr lang="en-US" b="1" dirty="0"/>
              <a:t>Since http calls are single </a:t>
            </a:r>
            <a:r>
              <a:rPr lang="en-US" b="1" dirty="0" err="1"/>
              <a:t>async</a:t>
            </a:r>
            <a:r>
              <a:rPr lang="en-US" b="1" dirty="0"/>
              <a:t> operations, only one item is emitted which is the http response object that was mapped to a product array in the service </a:t>
            </a:r>
          </a:p>
          <a:p>
            <a:pPr algn="ctr"/>
            <a:endParaRPr lang="en-US" b="1" dirty="0"/>
          </a:p>
          <a:p>
            <a:pPr algn="ctr"/>
            <a:endParaRPr lang="en-US" b="1" dirty="0"/>
          </a:p>
        </p:txBody>
      </p:sp>
      <p:cxnSp>
        <p:nvCxnSpPr>
          <p:cNvPr id="17" name="Straight Arrow Connector 16"/>
          <p:cNvCxnSpPr>
            <a:stCxn id="16" idx="1"/>
          </p:cNvCxnSpPr>
          <p:nvPr/>
        </p:nvCxnSpPr>
        <p:spPr>
          <a:xfrm flipH="1">
            <a:off x="2680570" y="5035464"/>
            <a:ext cx="4491416" cy="673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0966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32000" y="155421"/>
            <a:ext cx="10492014" cy="2010807"/>
          </a:xfrm>
        </p:spPr>
        <p:txBody>
          <a:bodyPr/>
          <a:lstStyle/>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lgn="ctr">
              <a:buNone/>
            </a:pPr>
            <a:r>
              <a:rPr lang="en-US" sz="3200" dirty="0"/>
              <a:t>Http Service</a:t>
            </a:r>
          </a:p>
        </p:txBody>
      </p:sp>
      <p:sp>
        <p:nvSpPr>
          <p:cNvPr id="4" name="Title 3"/>
          <p:cNvSpPr>
            <a:spLocks noGrp="1"/>
          </p:cNvSpPr>
          <p:nvPr>
            <p:ph type="title"/>
          </p:nvPr>
        </p:nvSpPr>
        <p:spPr>
          <a:xfrm>
            <a:off x="1" y="0"/>
            <a:ext cx="1913466" cy="6857999"/>
          </a:xfrm>
          <a:solidFill>
            <a:schemeClr val="tx1">
              <a:lumMod val="50000"/>
              <a:lumOff val="50000"/>
            </a:schemeClr>
          </a:solidFill>
        </p:spPr>
        <p:txBody>
          <a:bodyPr>
            <a:normAutofit/>
          </a:bodyPr>
          <a:lstStyle/>
          <a:p>
            <a:br>
              <a:rPr lang="en-US" b="1" dirty="0"/>
            </a:br>
            <a:br>
              <a:rPr lang="en-US" b="1" dirty="0"/>
            </a:br>
            <a:r>
              <a:rPr lang="en-US" b="1" dirty="0"/>
              <a:t>Lab 7</a:t>
            </a:r>
            <a:br>
              <a:rPr lang="en-US" b="1" dirty="0"/>
            </a:br>
            <a:br>
              <a:rPr lang="en-US" dirty="0"/>
            </a:br>
            <a:endParaRPr lang="en-US" dirty="0"/>
          </a:p>
        </p:txBody>
      </p:sp>
    </p:spTree>
    <p:extLst>
      <p:ext uri="{BB962C8B-B14F-4D97-AF65-F5344CB8AC3E}">
        <p14:creationId xmlns:p14="http://schemas.microsoft.com/office/powerpoint/2010/main" val="23132943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Configure a route for each component that wants to display its view</a:t>
            </a:r>
          </a:p>
          <a:p>
            <a:r>
              <a:rPr lang="en-US" dirty="0"/>
              <a:t>Define options/actions</a:t>
            </a:r>
          </a:p>
          <a:p>
            <a:pPr lvl="1"/>
            <a:r>
              <a:rPr lang="en-US" dirty="0"/>
              <a:t>e.g. Menu item</a:t>
            </a:r>
          </a:p>
          <a:p>
            <a:r>
              <a:rPr lang="en-US" dirty="0"/>
              <a:t>Tie a route to each option/action</a:t>
            </a:r>
          </a:p>
          <a:p>
            <a:r>
              <a:rPr lang="en-US" dirty="0"/>
              <a:t>Activate the route based on user action</a:t>
            </a:r>
          </a:p>
          <a:p>
            <a:r>
              <a:rPr lang="en-US" dirty="0"/>
              <a:t>Activating a route displays the component’s view</a:t>
            </a:r>
          </a:p>
          <a:p>
            <a:endParaRPr lang="en-US" dirty="0"/>
          </a:p>
          <a:p>
            <a:endParaRPr lang="en-US" dirty="0"/>
          </a:p>
        </p:txBody>
      </p:sp>
      <p:sp>
        <p:nvSpPr>
          <p:cNvPr id="3" name="Title 2"/>
          <p:cNvSpPr>
            <a:spLocks noGrp="1"/>
          </p:cNvSpPr>
          <p:nvPr>
            <p:ph type="title"/>
          </p:nvPr>
        </p:nvSpPr>
        <p:spPr>
          <a:solidFill>
            <a:schemeClr val="accent2">
              <a:lumMod val="75000"/>
            </a:schemeClr>
          </a:solidFill>
        </p:spPr>
        <p:txBody>
          <a:bodyPr/>
          <a:lstStyle/>
          <a:p>
            <a:r>
              <a:rPr lang="en-US" dirty="0"/>
              <a:t>Routing</a:t>
            </a:r>
          </a:p>
        </p:txBody>
      </p:sp>
    </p:spTree>
    <p:extLst>
      <p:ext uri="{BB962C8B-B14F-4D97-AF65-F5344CB8AC3E}">
        <p14:creationId xmlns:p14="http://schemas.microsoft.com/office/powerpoint/2010/main" val="28152459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 y="1884157"/>
            <a:ext cx="8891653" cy="3362350"/>
          </a:xfrm>
          <a:prstGeom prst="rect">
            <a:avLst/>
          </a:prstGeom>
        </p:spPr>
      </p:pic>
      <p:sp>
        <p:nvSpPr>
          <p:cNvPr id="3" name="Title 2"/>
          <p:cNvSpPr>
            <a:spLocks noGrp="1"/>
          </p:cNvSpPr>
          <p:nvPr>
            <p:ph type="title"/>
          </p:nvPr>
        </p:nvSpPr>
        <p:spPr>
          <a:solidFill>
            <a:schemeClr val="accent2">
              <a:lumMod val="75000"/>
            </a:schemeClr>
          </a:solidFill>
        </p:spPr>
        <p:txBody>
          <a:bodyPr/>
          <a:lstStyle/>
          <a:p>
            <a:r>
              <a:rPr lang="en-US" dirty="0"/>
              <a:t>Routing</a:t>
            </a:r>
          </a:p>
        </p:txBody>
      </p:sp>
      <p:sp>
        <p:nvSpPr>
          <p:cNvPr id="7" name="Rectangle 6"/>
          <p:cNvSpPr/>
          <p:nvPr/>
        </p:nvSpPr>
        <p:spPr>
          <a:xfrm>
            <a:off x="6375748" y="1460424"/>
            <a:ext cx="5480972" cy="2247280"/>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b="1" dirty="0"/>
              <a:t>We tie a route to each menu option using a built in directive called </a:t>
            </a:r>
            <a:r>
              <a:rPr lang="en-US" b="1" dirty="0" err="1"/>
              <a:t>routerLink</a:t>
            </a:r>
            <a:endParaRPr lang="en-US" b="1" dirty="0"/>
          </a:p>
          <a:p>
            <a:pPr algn="ctr"/>
            <a:r>
              <a:rPr lang="en-US" b="1" dirty="0"/>
              <a:t>&lt;a [</a:t>
            </a:r>
            <a:r>
              <a:rPr lang="en-US" b="1" dirty="0" err="1"/>
              <a:t>routerLink</a:t>
            </a:r>
            <a:r>
              <a:rPr lang="en-US" b="1" dirty="0"/>
              <a:t>]=[‘/collection’]&gt; My Collection&lt;/a&gt;</a:t>
            </a:r>
          </a:p>
          <a:p>
            <a:pPr algn="ctr"/>
            <a:endParaRPr lang="en-US" b="1" dirty="0"/>
          </a:p>
          <a:p>
            <a:pPr algn="ctr"/>
            <a:r>
              <a:rPr lang="en-US" b="1" dirty="0"/>
              <a:t>The [‘/collection’] portion is a template expression that returns a link parameters array. E.g. we could have passed a product id as the second parameter in the array</a:t>
            </a:r>
          </a:p>
        </p:txBody>
      </p:sp>
      <p:cxnSp>
        <p:nvCxnSpPr>
          <p:cNvPr id="8" name="Straight Arrow Connector 7"/>
          <p:cNvCxnSpPr>
            <a:cxnSpLocks/>
            <a:stCxn id="7" idx="1"/>
          </p:cNvCxnSpPr>
          <p:nvPr/>
        </p:nvCxnSpPr>
        <p:spPr>
          <a:xfrm flipH="1" flipV="1">
            <a:off x="1925690" y="2404085"/>
            <a:ext cx="4450058" cy="179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755726" y="3842860"/>
            <a:ext cx="7240044" cy="278462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By default Angular uses HTML5 style URLs which doesn’t require # symbol to indicate local navigation.  E.g. www.myservice.com/library </a:t>
            </a:r>
          </a:p>
          <a:p>
            <a:pPr algn="ctr"/>
            <a:r>
              <a:rPr lang="en-US" b="1" dirty="0"/>
              <a:t>By using HTML5 style URLs you will need to configure your web server to support URL rewriting</a:t>
            </a:r>
          </a:p>
          <a:p>
            <a:pPr algn="ctr"/>
            <a:endParaRPr lang="en-US" b="1" dirty="0"/>
          </a:p>
          <a:p>
            <a:pPr algn="ctr"/>
            <a:r>
              <a:rPr lang="en-US" b="1" dirty="0"/>
              <a:t>Angular also supports # style routing which does not require URL rewriting</a:t>
            </a:r>
            <a:endParaRPr lang="en-US" dirty="0"/>
          </a:p>
        </p:txBody>
      </p:sp>
    </p:spTree>
    <p:extLst>
      <p:ext uri="{BB962C8B-B14F-4D97-AF65-F5344CB8AC3E}">
        <p14:creationId xmlns:p14="http://schemas.microsoft.com/office/powerpoint/2010/main" val="41524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35280" y="1840956"/>
            <a:ext cx="5654475" cy="2659247"/>
          </a:xfrm>
          <a:prstGeom prst="rect">
            <a:avLst/>
          </a:prstGeom>
        </p:spPr>
      </p:pic>
      <p:sp>
        <p:nvSpPr>
          <p:cNvPr id="3" name="Title 2"/>
          <p:cNvSpPr>
            <a:spLocks noGrp="1"/>
          </p:cNvSpPr>
          <p:nvPr>
            <p:ph type="title"/>
          </p:nvPr>
        </p:nvSpPr>
        <p:spPr>
          <a:solidFill>
            <a:schemeClr val="accent2">
              <a:lumMod val="75000"/>
            </a:schemeClr>
          </a:solidFill>
        </p:spPr>
        <p:txBody>
          <a:bodyPr/>
          <a:lstStyle/>
          <a:p>
            <a:r>
              <a:rPr lang="en-US" dirty="0"/>
              <a:t>Routing</a:t>
            </a:r>
          </a:p>
        </p:txBody>
      </p:sp>
      <p:sp>
        <p:nvSpPr>
          <p:cNvPr id="7" name="Rectangle 6"/>
          <p:cNvSpPr/>
          <p:nvPr/>
        </p:nvSpPr>
        <p:spPr>
          <a:xfrm>
            <a:off x="6375748" y="1460424"/>
            <a:ext cx="5480972" cy="942571"/>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b="1" dirty="0"/>
              <a:t>We tie a route to each menu option using a built in directive called </a:t>
            </a:r>
            <a:r>
              <a:rPr lang="en-US" b="1" dirty="0" err="1"/>
              <a:t>routerLink</a:t>
            </a:r>
            <a:endParaRPr lang="en-US" b="1" dirty="0"/>
          </a:p>
          <a:p>
            <a:pPr algn="ctr"/>
            <a:r>
              <a:rPr lang="en-US" b="1" dirty="0"/>
              <a:t>&lt;a </a:t>
            </a:r>
            <a:r>
              <a:rPr lang="en-US" b="1" dirty="0" err="1"/>
              <a:t>routerLink</a:t>
            </a:r>
            <a:r>
              <a:rPr lang="en-US" b="1" dirty="0"/>
              <a:t>=“/collection”&gt; My Collection &lt;/a&gt;</a:t>
            </a:r>
          </a:p>
        </p:txBody>
      </p:sp>
      <p:sp>
        <p:nvSpPr>
          <p:cNvPr id="13" name="Rectangle 12"/>
          <p:cNvSpPr/>
          <p:nvPr/>
        </p:nvSpPr>
        <p:spPr>
          <a:xfrm>
            <a:off x="6375748" y="2628344"/>
            <a:ext cx="5480972" cy="4035503"/>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b="1" dirty="0"/>
              <a:t>When clicking the menu option the address bar reflects the change</a:t>
            </a:r>
          </a:p>
          <a:p>
            <a:pPr algn="ctr"/>
            <a:endParaRPr lang="en-US" b="1" dirty="0"/>
          </a:p>
          <a:p>
            <a:pPr algn="ctr"/>
            <a:r>
              <a:rPr lang="en-US" b="1" dirty="0"/>
              <a:t>The angular router looks for a route definition matching the path segment below </a:t>
            </a:r>
          </a:p>
          <a:p>
            <a:pPr algn="ctr"/>
            <a:r>
              <a:rPr lang="en-US" b="1" dirty="0"/>
              <a:t>{ path: ‘collection’, component: </a:t>
            </a:r>
            <a:r>
              <a:rPr lang="en-US" b="1" dirty="0" err="1"/>
              <a:t>CollectionComponent</a:t>
            </a:r>
            <a:r>
              <a:rPr lang="en-US" b="1" dirty="0"/>
              <a:t> }</a:t>
            </a:r>
          </a:p>
        </p:txBody>
      </p:sp>
      <p:cxnSp>
        <p:nvCxnSpPr>
          <p:cNvPr id="17" name="Straight Arrow Connector 16"/>
          <p:cNvCxnSpPr>
            <a:cxnSpLocks/>
            <a:stCxn id="13" idx="1"/>
          </p:cNvCxnSpPr>
          <p:nvPr/>
        </p:nvCxnSpPr>
        <p:spPr>
          <a:xfrm flipH="1" flipV="1">
            <a:off x="4656779" y="2041742"/>
            <a:ext cx="1718969" cy="2604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a:stCxn id="13" idx="1"/>
          </p:cNvCxnSpPr>
          <p:nvPr/>
        </p:nvCxnSpPr>
        <p:spPr>
          <a:xfrm flipH="1" flipV="1">
            <a:off x="5123062" y="3943694"/>
            <a:ext cx="1252686" cy="702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901686" y="5549030"/>
            <a:ext cx="3298886" cy="12150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Notice that the collection component doesn’t have a selector as its not nested but instead used as part of routing</a:t>
            </a:r>
          </a:p>
        </p:txBody>
      </p:sp>
      <p:pic>
        <p:nvPicPr>
          <p:cNvPr id="18" name="Picture 17"/>
          <p:cNvPicPr>
            <a:picLocks noChangeAspect="1"/>
          </p:cNvPicPr>
          <p:nvPr/>
        </p:nvPicPr>
        <p:blipFill>
          <a:blip r:embed="rId4"/>
          <a:stretch>
            <a:fillRect/>
          </a:stretch>
        </p:blipFill>
        <p:spPr>
          <a:xfrm>
            <a:off x="6588525" y="4646095"/>
            <a:ext cx="4766726" cy="1267388"/>
          </a:xfrm>
          <a:prstGeom prst="rect">
            <a:avLst/>
          </a:prstGeom>
        </p:spPr>
      </p:pic>
      <p:cxnSp>
        <p:nvCxnSpPr>
          <p:cNvPr id="15" name="Straight Arrow Connector 14"/>
          <p:cNvCxnSpPr>
            <a:cxnSpLocks/>
            <a:stCxn id="14" idx="3"/>
          </p:cNvCxnSpPr>
          <p:nvPr/>
        </p:nvCxnSpPr>
        <p:spPr>
          <a:xfrm flipV="1">
            <a:off x="5200572" y="5106084"/>
            <a:ext cx="1472731" cy="1050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9270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280" y="1235075"/>
            <a:ext cx="11521440" cy="5228355"/>
          </a:xfrm>
        </p:spPr>
        <p:txBody>
          <a:bodyPr/>
          <a:lstStyle/>
          <a:p>
            <a:r>
              <a:rPr lang="en-US" dirty="0"/>
              <a:t>Angular application has one router that is managed by </a:t>
            </a:r>
            <a:r>
              <a:rPr lang="en-US" dirty="0" err="1"/>
              <a:t>Angular’s</a:t>
            </a:r>
            <a:r>
              <a:rPr lang="en-US" dirty="0"/>
              <a:t> router service </a:t>
            </a:r>
          </a:p>
          <a:p>
            <a:r>
              <a:rPr lang="en-US" dirty="0"/>
              <a:t>Before we use the service we need to register the router service provider in an angular module</a:t>
            </a:r>
          </a:p>
        </p:txBody>
      </p:sp>
      <p:sp>
        <p:nvSpPr>
          <p:cNvPr id="3" name="Title 2"/>
          <p:cNvSpPr>
            <a:spLocks noGrp="1"/>
          </p:cNvSpPr>
          <p:nvPr>
            <p:ph type="title"/>
          </p:nvPr>
        </p:nvSpPr>
        <p:spPr>
          <a:solidFill>
            <a:schemeClr val="accent2">
              <a:lumMod val="75000"/>
            </a:schemeClr>
          </a:solidFill>
        </p:spPr>
        <p:txBody>
          <a:bodyPr/>
          <a:lstStyle/>
          <a:p>
            <a:r>
              <a:rPr lang="en-US" dirty="0"/>
              <a:t>Configuring Routes </a:t>
            </a:r>
          </a:p>
        </p:txBody>
      </p:sp>
      <p:pic>
        <p:nvPicPr>
          <p:cNvPr id="4" name="Picture 3"/>
          <p:cNvPicPr>
            <a:picLocks noChangeAspect="1"/>
          </p:cNvPicPr>
          <p:nvPr/>
        </p:nvPicPr>
        <p:blipFill>
          <a:blip r:embed="rId3"/>
          <a:stretch>
            <a:fillRect/>
          </a:stretch>
        </p:blipFill>
        <p:spPr>
          <a:xfrm>
            <a:off x="708633" y="3673887"/>
            <a:ext cx="5758231" cy="2789543"/>
          </a:xfrm>
          <a:prstGeom prst="rect">
            <a:avLst/>
          </a:prstGeom>
        </p:spPr>
      </p:pic>
      <p:sp>
        <p:nvSpPr>
          <p:cNvPr id="5" name="Rectangle 4"/>
          <p:cNvSpPr/>
          <p:nvPr/>
        </p:nvSpPr>
        <p:spPr>
          <a:xfrm>
            <a:off x="7127311" y="4106795"/>
            <a:ext cx="3695177" cy="1191715"/>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b="1" dirty="0"/>
              <a:t>Similar to the </a:t>
            </a:r>
            <a:r>
              <a:rPr lang="en-US" b="1" dirty="0" err="1"/>
              <a:t>HttpModule</a:t>
            </a:r>
            <a:r>
              <a:rPr lang="en-US" b="1" dirty="0"/>
              <a:t> the router provider is registered inside the </a:t>
            </a:r>
            <a:r>
              <a:rPr lang="en-US" b="1" dirty="0" err="1"/>
              <a:t>RouterModule</a:t>
            </a:r>
            <a:endParaRPr lang="en-US" b="1" dirty="0"/>
          </a:p>
        </p:txBody>
      </p:sp>
      <p:cxnSp>
        <p:nvCxnSpPr>
          <p:cNvPr id="6" name="Straight Arrow Connector 5"/>
          <p:cNvCxnSpPr>
            <a:stCxn id="5" idx="1"/>
          </p:cNvCxnSpPr>
          <p:nvPr/>
        </p:nvCxnSpPr>
        <p:spPr>
          <a:xfrm flipH="1">
            <a:off x="2780779" y="4702653"/>
            <a:ext cx="4346532" cy="996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4000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66120" y="2568025"/>
            <a:ext cx="5927735" cy="3393899"/>
          </a:xfrm>
          <a:prstGeom prst="rect">
            <a:avLst/>
          </a:prstGeom>
        </p:spPr>
      </p:pic>
      <p:sp>
        <p:nvSpPr>
          <p:cNvPr id="2" name="Text Placeholder 1"/>
          <p:cNvSpPr>
            <a:spLocks noGrp="1"/>
          </p:cNvSpPr>
          <p:nvPr>
            <p:ph type="body" sz="quarter" idx="10"/>
          </p:nvPr>
        </p:nvSpPr>
        <p:spPr>
          <a:xfrm>
            <a:off x="335280" y="1235075"/>
            <a:ext cx="11521440" cy="5228355"/>
          </a:xfrm>
        </p:spPr>
        <p:txBody>
          <a:bodyPr/>
          <a:lstStyle/>
          <a:p>
            <a:r>
              <a:rPr lang="en-US" dirty="0"/>
              <a:t>The router must be configured with a list of routes</a:t>
            </a:r>
          </a:p>
          <a:p>
            <a:endParaRPr lang="en-US" dirty="0"/>
          </a:p>
        </p:txBody>
      </p:sp>
      <p:sp>
        <p:nvSpPr>
          <p:cNvPr id="3" name="Title 2"/>
          <p:cNvSpPr>
            <a:spLocks noGrp="1"/>
          </p:cNvSpPr>
          <p:nvPr>
            <p:ph type="title"/>
          </p:nvPr>
        </p:nvSpPr>
        <p:spPr>
          <a:solidFill>
            <a:schemeClr val="accent2">
              <a:lumMod val="75000"/>
            </a:schemeClr>
          </a:solidFill>
        </p:spPr>
        <p:txBody>
          <a:bodyPr/>
          <a:lstStyle/>
          <a:p>
            <a:r>
              <a:rPr lang="en-US" dirty="0"/>
              <a:t>Configuring Routes </a:t>
            </a:r>
          </a:p>
        </p:txBody>
      </p:sp>
      <p:sp>
        <p:nvSpPr>
          <p:cNvPr id="5" name="Rectangle 4"/>
          <p:cNvSpPr/>
          <p:nvPr/>
        </p:nvSpPr>
        <p:spPr>
          <a:xfrm>
            <a:off x="7127311" y="1982002"/>
            <a:ext cx="4729409" cy="2339477"/>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b="1" dirty="0"/>
              <a:t>We set the list of route definitions that are available for our application using the </a:t>
            </a:r>
            <a:r>
              <a:rPr lang="en-US" b="1" dirty="0" err="1"/>
              <a:t>forRoot</a:t>
            </a:r>
            <a:r>
              <a:rPr lang="en-US" b="1" dirty="0"/>
              <a:t> method</a:t>
            </a:r>
          </a:p>
          <a:p>
            <a:pPr algn="ctr"/>
            <a:endParaRPr lang="en-US" b="1" dirty="0"/>
          </a:p>
          <a:p>
            <a:pPr algn="ctr"/>
            <a:r>
              <a:rPr lang="en-US" b="1" dirty="0"/>
              <a:t>The order of the paths in the array matters. More specific routes should always come before less specific routes like the **</a:t>
            </a:r>
          </a:p>
          <a:p>
            <a:pPr algn="ctr"/>
            <a:endParaRPr lang="en-US" b="1" dirty="0"/>
          </a:p>
        </p:txBody>
      </p:sp>
      <p:cxnSp>
        <p:nvCxnSpPr>
          <p:cNvPr id="6" name="Straight Arrow Connector 5"/>
          <p:cNvCxnSpPr>
            <a:cxnSpLocks/>
            <a:stCxn id="5" idx="1"/>
          </p:cNvCxnSpPr>
          <p:nvPr/>
        </p:nvCxnSpPr>
        <p:spPr>
          <a:xfrm flipH="1">
            <a:off x="5504567" y="3151741"/>
            <a:ext cx="1622744" cy="2530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101369"/>
      </p:ext>
    </p:extLst>
  </p:cSld>
  <p:clrMapOvr>
    <a:masterClrMapping/>
  </p:clrMapOvr>
</p:sld>
</file>

<file path=ppt/theme/theme1.xml><?xml version="1.0" encoding="utf-8"?>
<a:theme xmlns:a="http://schemas.openxmlformats.org/drawingml/2006/main" name="One Mission White Template">
  <a:themeElements>
    <a:clrScheme name="One Mission Theme 1">
      <a:dk1>
        <a:sysClr val="windowText" lastClr="000000"/>
      </a:dk1>
      <a:lt1>
        <a:sysClr val="window" lastClr="FFFFFF"/>
      </a:lt1>
      <a:dk2>
        <a:srgbClr val="002050"/>
      </a:dk2>
      <a:lt2>
        <a:srgbClr val="E7E6E6"/>
      </a:lt2>
      <a:accent1>
        <a:srgbClr val="A80000"/>
      </a:accent1>
      <a:accent2>
        <a:srgbClr val="002050"/>
      </a:accent2>
      <a:accent3>
        <a:srgbClr val="737373"/>
      </a:accent3>
      <a:accent4>
        <a:srgbClr val="E81123"/>
      </a:accent4>
      <a:accent5>
        <a:srgbClr val="0078D7"/>
      </a:accent5>
      <a:accent6>
        <a:srgbClr val="404040"/>
      </a:accent6>
      <a:hlink>
        <a:srgbClr val="00B0F0"/>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16 AES One Mission PPT Template 16x4 power point.pptx" id="{DEB62795-46F7-414B-BC71-BBF5D4E58926}" vid="{091E3B86-8807-47F0-9FF9-A828239FDD52}"/>
    </a:ext>
  </a:extLst>
</a:theme>
</file>

<file path=ppt/theme/theme2.xml><?xml version="1.0" encoding="utf-8"?>
<a:theme xmlns:a="http://schemas.openxmlformats.org/drawingml/2006/main" name="One Mission Color Template">
  <a:themeElements>
    <a:clrScheme name="One Mission Theme 2">
      <a:dk1>
        <a:sysClr val="windowText" lastClr="000000"/>
      </a:dk1>
      <a:lt1>
        <a:sysClr val="window" lastClr="FFFFFF"/>
      </a:lt1>
      <a:dk2>
        <a:srgbClr val="002050"/>
      </a:dk2>
      <a:lt2>
        <a:srgbClr val="E7E6E6"/>
      </a:lt2>
      <a:accent1>
        <a:srgbClr val="A80000"/>
      </a:accent1>
      <a:accent2>
        <a:srgbClr val="0078D7"/>
      </a:accent2>
      <a:accent3>
        <a:srgbClr val="404040"/>
      </a:accent3>
      <a:accent4>
        <a:srgbClr val="E81123"/>
      </a:accent4>
      <a:accent5>
        <a:srgbClr val="737373"/>
      </a:accent5>
      <a:accent6>
        <a:srgbClr val="003C6B"/>
      </a:accent6>
      <a:hlink>
        <a:srgbClr val="00B0F0"/>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16 AES One Mission PPT Template 16x4 power point.pptx" id="{DEB62795-46F7-414B-BC71-BBF5D4E58926}" vid="{09D89A1C-73CE-4CF6-B5C5-DD9240FD42C4}"/>
    </a:ext>
  </a:extLst>
</a:theme>
</file>

<file path=ppt/theme/theme3.xml><?xml version="1.0" encoding="utf-8"?>
<a:theme xmlns:a="http://schemas.openxmlformats.org/drawingml/2006/main" name="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53a7a157-96f2-4cbf-8a1d-6389e2fdc6ec">
      <UserInfo>
        <DisplayName>Marlee McConnell</DisplayName>
        <AccountId>701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96D452DEA1DBE469A930A3A596F8137" ma:contentTypeVersion="3" ma:contentTypeDescription="Create a new document." ma:contentTypeScope="" ma:versionID="39328afe294012654ddf66b7a8a2b723">
  <xsd:schema xmlns:xsd="http://www.w3.org/2001/XMLSchema" xmlns:xs="http://www.w3.org/2001/XMLSchema" xmlns:p="http://schemas.microsoft.com/office/2006/metadata/properties" xmlns:ns2="53a7a157-96f2-4cbf-8a1d-6389e2fdc6ec" targetNamespace="http://schemas.microsoft.com/office/2006/metadata/properties" ma:root="true" ma:fieldsID="6fd044c6da42ca1760d5dbc26062e8d6" ns2:_="">
    <xsd:import namespace="53a7a157-96f2-4cbf-8a1d-6389e2fdc6ec"/>
    <xsd:element name="properties">
      <xsd:complexType>
        <xsd:sequence>
          <xsd:element name="documentManagement">
            <xsd:complexType>
              <xsd:all>
                <xsd:element ref="ns2:SharedWithUsers" minOccurs="0"/>
                <xsd:element ref="ns2:SharedWithDetail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a7a157-96f2-4cbf-8a1d-6389e2fdc6e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95A9E14-173A-472D-9AD2-B87A14E8A411}">
  <ds:schemaRefs>
    <ds:schemaRef ds:uri="53a7a157-96f2-4cbf-8a1d-6389e2fdc6ec"/>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EC1D81F0-81AB-42AA-A73B-80E3C6FFF4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3a7a157-96f2-4cbf-8a1d-6389e2fdc6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A2557ED-D330-4DC7-B6D3-3E7DAFD7129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FY16 AES One Mission PPT Template 16x4 power point</Template>
  <TotalTime>47429</TotalTime>
  <Words>8088</Words>
  <Application>Microsoft Office PowerPoint</Application>
  <PresentationFormat>Widescreen</PresentationFormat>
  <Paragraphs>1433</Paragraphs>
  <Slides>180</Slides>
  <Notes>177</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180</vt:i4>
      </vt:variant>
    </vt:vector>
  </HeadingPairs>
  <TitlesOfParts>
    <vt:vector size="194" baseType="lpstr">
      <vt:lpstr>Arial</vt:lpstr>
      <vt:lpstr>Calibri</vt:lpstr>
      <vt:lpstr>Calibri Light</vt:lpstr>
      <vt:lpstr>Consolas</vt:lpstr>
      <vt:lpstr>Lato</vt:lpstr>
      <vt:lpstr>Menlo</vt:lpstr>
      <vt:lpstr>Segoe Semibold</vt:lpstr>
      <vt:lpstr>Segoe UI</vt:lpstr>
      <vt:lpstr>Segoe UI Black</vt:lpstr>
      <vt:lpstr>Segoe UI Light</vt:lpstr>
      <vt:lpstr>Wingdings</vt:lpstr>
      <vt:lpstr>One Mission White Template</vt:lpstr>
      <vt:lpstr>One Mission Color Template</vt:lpstr>
      <vt:lpstr>5-30425_TR17_BO_CT_Template_16x9</vt:lpstr>
      <vt:lpstr>Angular</vt:lpstr>
      <vt:lpstr>Agenda</vt:lpstr>
      <vt:lpstr>PowerPoint Presentation</vt:lpstr>
      <vt:lpstr>Angular &lt; 1.2 - The Big Picture</vt:lpstr>
      <vt:lpstr>Angular 1.5 - The Big Picture</vt:lpstr>
      <vt:lpstr>Angular - The Big Picture</vt:lpstr>
      <vt:lpstr>Let Us Talk About Angular Versions</vt:lpstr>
      <vt:lpstr>Set Up the Environment</vt:lpstr>
      <vt:lpstr>Set Up the environment</vt:lpstr>
      <vt:lpstr>PowerPoint Presentation</vt:lpstr>
      <vt:lpstr>PowerPoint Presentation</vt:lpstr>
      <vt:lpstr>PowerPoint Presentation</vt:lpstr>
      <vt:lpstr>  Lab 1  </vt:lpstr>
      <vt:lpstr>Angular Modules</vt:lpstr>
      <vt:lpstr>What Does An Angular Module look Like?</vt:lpstr>
      <vt:lpstr>Angular Modules</vt:lpstr>
      <vt:lpstr>Angular Modules</vt:lpstr>
      <vt:lpstr>Angular Modules</vt:lpstr>
      <vt:lpstr>Angular Modules</vt:lpstr>
      <vt:lpstr>Angular Modules</vt:lpstr>
      <vt:lpstr>Making Angular Modules More Readable</vt:lpstr>
      <vt:lpstr>Components</vt:lpstr>
      <vt:lpstr>Components</vt:lpstr>
      <vt:lpstr>Components</vt:lpstr>
      <vt:lpstr>Components</vt:lpstr>
      <vt:lpstr>Components</vt:lpstr>
      <vt:lpstr>Components</vt:lpstr>
      <vt:lpstr>Templates</vt:lpstr>
      <vt:lpstr>Templates</vt:lpstr>
      <vt:lpstr>Templates</vt:lpstr>
      <vt:lpstr>Templates</vt:lpstr>
      <vt:lpstr>Templates</vt:lpstr>
      <vt:lpstr>Module Loader</vt:lpstr>
      <vt:lpstr>  Lab 2  </vt:lpstr>
      <vt:lpstr>Life without Data Binding</vt:lpstr>
      <vt:lpstr>Data Binding </vt:lpstr>
      <vt:lpstr>Data Binding</vt:lpstr>
      <vt:lpstr>Data Binding</vt:lpstr>
      <vt:lpstr>Interpolation</vt:lpstr>
      <vt:lpstr>One Way (Property) Binding</vt:lpstr>
      <vt:lpstr>Interpolation VS One Way Binding</vt:lpstr>
      <vt:lpstr>Interpolation VS One Way Binding</vt:lpstr>
      <vt:lpstr>Event Binding</vt:lpstr>
      <vt:lpstr>Two Way Binding</vt:lpstr>
      <vt:lpstr>Two Way Binding</vt:lpstr>
      <vt:lpstr>  Lab 3  </vt:lpstr>
      <vt:lpstr>Pipes</vt:lpstr>
      <vt:lpstr>Pipes</vt:lpstr>
      <vt:lpstr>Custom Pipe</vt:lpstr>
      <vt:lpstr>  Lab 4  </vt:lpstr>
      <vt:lpstr>Directives</vt:lpstr>
      <vt:lpstr>Three Kinds of Directives</vt:lpstr>
      <vt:lpstr>Component Directive</vt:lpstr>
      <vt:lpstr>Component Directive</vt:lpstr>
      <vt:lpstr>Component Directive</vt:lpstr>
      <vt:lpstr>Component Directive</vt:lpstr>
      <vt:lpstr>Component Directive</vt:lpstr>
      <vt:lpstr>Structural Directives</vt:lpstr>
      <vt:lpstr>Structural Directives</vt:lpstr>
      <vt:lpstr>Structural Directives</vt:lpstr>
      <vt:lpstr>Structural Directives</vt:lpstr>
      <vt:lpstr>Building Better Components</vt:lpstr>
      <vt:lpstr>How Can We make Our Components Better?</vt:lpstr>
      <vt:lpstr>Strong Typing and Interfaces</vt:lpstr>
      <vt:lpstr>Strong Typing and Interfaces</vt:lpstr>
      <vt:lpstr>Strong Typing and Interfaces</vt:lpstr>
      <vt:lpstr>Strong Typing and Interfaces</vt:lpstr>
      <vt:lpstr>Encapsulating Styles</vt:lpstr>
      <vt:lpstr>Lifecycle Hooks</vt:lpstr>
      <vt:lpstr>Component Lifecycle</vt:lpstr>
      <vt:lpstr>Lifecycle Hooks</vt:lpstr>
      <vt:lpstr>Using a Component</vt:lpstr>
      <vt:lpstr>Building Nested Components</vt:lpstr>
      <vt:lpstr>Communication between Parent and Child Components</vt:lpstr>
      <vt:lpstr>Communication between Parent and Child Components</vt:lpstr>
      <vt:lpstr>Communication between Parent and Child Components</vt:lpstr>
      <vt:lpstr>Communication between Parent and Child Components</vt:lpstr>
      <vt:lpstr>Communication between Parent and Child Components</vt:lpstr>
      <vt:lpstr>  Lab 5  </vt:lpstr>
      <vt:lpstr>Services</vt:lpstr>
      <vt:lpstr>Services</vt:lpstr>
      <vt:lpstr>Services</vt:lpstr>
      <vt:lpstr>Services</vt:lpstr>
      <vt:lpstr>Services</vt:lpstr>
      <vt:lpstr>Services</vt:lpstr>
      <vt:lpstr>Register a provider</vt:lpstr>
      <vt:lpstr>  Lab 6  </vt:lpstr>
      <vt:lpstr>AJAX</vt:lpstr>
      <vt:lpstr>Promise VS. Observable</vt:lpstr>
      <vt:lpstr>Observables</vt:lpstr>
      <vt:lpstr>Subscribing To An Observable</vt:lpstr>
      <vt:lpstr>Subscribing To An Observable</vt:lpstr>
      <vt:lpstr>Subscribing To An Observable</vt:lpstr>
      <vt:lpstr>  Lab 7  </vt:lpstr>
      <vt:lpstr>Routing</vt:lpstr>
      <vt:lpstr>Routing</vt:lpstr>
      <vt:lpstr>Routing</vt:lpstr>
      <vt:lpstr>Configuring Routes </vt:lpstr>
      <vt:lpstr>Configuring Routes </vt:lpstr>
      <vt:lpstr>Configuring Routes </vt:lpstr>
      <vt:lpstr>Configuring Routes </vt:lpstr>
      <vt:lpstr>Configuring Routes </vt:lpstr>
      <vt:lpstr>Configuring Routes </vt:lpstr>
      <vt:lpstr>Placing the Views</vt:lpstr>
      <vt:lpstr>  Lab 8  </vt:lpstr>
      <vt:lpstr>Advanced Routing</vt:lpstr>
      <vt:lpstr>Passing parameters to a route</vt:lpstr>
      <vt:lpstr>Passing parameters to a route</vt:lpstr>
      <vt:lpstr>Activating a route with code</vt:lpstr>
      <vt:lpstr>  Lab 9  </vt:lpstr>
      <vt:lpstr>Protecting Routes With Guards</vt:lpstr>
      <vt:lpstr>Protecting Routes With Guards</vt:lpstr>
      <vt:lpstr>  Lab 10  </vt:lpstr>
      <vt:lpstr>Forms</vt:lpstr>
      <vt:lpstr>Forms</vt:lpstr>
      <vt:lpstr>Forms</vt:lpstr>
      <vt:lpstr>Forms</vt:lpstr>
      <vt:lpstr>Forms</vt:lpstr>
      <vt:lpstr>Forms</vt:lpstr>
      <vt:lpstr>Forms</vt:lpstr>
      <vt:lpstr>Forms</vt:lpstr>
      <vt:lpstr>Forms</vt:lpstr>
      <vt:lpstr>Forms</vt:lpstr>
      <vt:lpstr>Form Component</vt:lpstr>
      <vt:lpstr>Form Component</vt:lpstr>
      <vt:lpstr>Two-way data binding with ngModel</vt:lpstr>
      <vt:lpstr>Track change-state and validity with ngModel</vt:lpstr>
      <vt:lpstr>Track change-state and validity with ngModel</vt:lpstr>
      <vt:lpstr>Track change-state and validity with ngModel</vt:lpstr>
      <vt:lpstr>Add Custom CSS for Visual Feedback</vt:lpstr>
      <vt:lpstr>Add Custom CSS for Visual Feedback</vt:lpstr>
      <vt:lpstr>Show and Hide Validation Error messages</vt:lpstr>
      <vt:lpstr>Show and Hide Validation Error messages</vt:lpstr>
      <vt:lpstr>Show and Hide Validation Error messages</vt:lpstr>
      <vt:lpstr>What About Resetting The Form?</vt:lpstr>
      <vt:lpstr>What About Resetting The Form?</vt:lpstr>
      <vt:lpstr>Submit The Form With ngSubmit</vt:lpstr>
      <vt:lpstr>Submit The Form With ngSubmit</vt:lpstr>
      <vt:lpstr>Submit The Form With ngSubmit</vt:lpstr>
      <vt:lpstr>  Lab 11 </vt:lpstr>
      <vt:lpstr>Testing</vt:lpstr>
      <vt:lpstr>Unit Tests</vt:lpstr>
      <vt:lpstr>Unit Tests</vt:lpstr>
      <vt:lpstr>Unit Tests</vt:lpstr>
      <vt:lpstr>Unit Tests</vt:lpstr>
      <vt:lpstr>Unit Tests</vt:lpstr>
      <vt:lpstr>Unit Tests</vt:lpstr>
      <vt:lpstr>Unit Tests</vt:lpstr>
      <vt:lpstr>Unit Tests</vt:lpstr>
      <vt:lpstr>Unit Tests</vt:lpstr>
      <vt:lpstr>Unit Tests</vt:lpstr>
      <vt:lpstr>End-to-End Tests</vt:lpstr>
      <vt:lpstr>End-to-End Tests</vt:lpstr>
      <vt:lpstr>Ideal Testing Plan</vt:lpstr>
      <vt:lpstr>Fundamentals of Testing</vt:lpstr>
      <vt:lpstr>  Demo 5  </vt:lpstr>
      <vt:lpstr>PowerPoint Presentation</vt:lpstr>
      <vt:lpstr>PowerPoint Presentation</vt:lpstr>
      <vt:lpstr>PowerPoint Presentation</vt:lpstr>
      <vt:lpstr>// create component and test fixture  fixture = TestBed.createComponent(LoginComponent);   // get test component from the fixture  component = fixture.componentInstance;   // UserService provided to the TestBed  authService = TestBed.get(AuthService);  </vt:lpstr>
      <vt:lpstr>PowerPoint Presentation</vt:lpstr>
      <vt:lpstr>  Demo 6  </vt:lpstr>
      <vt:lpstr>e2e Testing</vt:lpstr>
      <vt:lpstr>PowerPoint Presentation</vt:lpstr>
      <vt:lpstr>Webpack: An Introduction</vt:lpstr>
      <vt:lpstr>A Quick Comparison</vt:lpstr>
      <vt:lpstr>Webpack: An Introduction</vt:lpstr>
      <vt:lpstr>Webpack: An Introduction</vt:lpstr>
      <vt:lpstr>Webpack: An Introduction</vt:lpstr>
      <vt:lpstr>ng eject</vt:lpstr>
      <vt:lpstr>Webpack: Entries and Outputs</vt:lpstr>
      <vt:lpstr>Webpack: Entries and Outputs</vt:lpstr>
      <vt:lpstr>Webpack: Entries and Outputs</vt:lpstr>
      <vt:lpstr>Webpack: Entries and Outputs</vt:lpstr>
      <vt:lpstr>Webpack: Entries and Outputs</vt:lpstr>
      <vt:lpstr>Webpack: Loaders</vt:lpstr>
      <vt:lpstr>Webpack: Loaders</vt:lpstr>
      <vt:lpstr>Webpack: Plugins</vt:lpstr>
      <vt:lpstr>Webpack: Set Up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Laurie Atkinson</dc:creator>
  <cp:lastModifiedBy>Tommy Barnes</cp:lastModifiedBy>
  <cp:revision>584</cp:revision>
  <dcterms:created xsi:type="dcterms:W3CDTF">2016-06-13T18:34:59Z</dcterms:created>
  <dcterms:modified xsi:type="dcterms:W3CDTF">2017-09-13T13:56:06Z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0x010100496D452DEA1DBE469A930A3A596F8137</vt:lpwstr>
  </property>
</Properties>
</file>